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858000" cy="9144000"/>
  <p:embeddedFontLst>
    <p:embeddedFont>
      <p:font typeface="Roboto"/>
      <p:regular r:id="rId79"/>
      <p:bold r:id="rId80"/>
      <p:italic r:id="rId81"/>
      <p:boldItalic r:id="rId82"/>
    </p:embeddedFont>
    <p:embeddedFont>
      <p:font typeface="Arial Narrow"/>
      <p:regular r:id="rId83"/>
      <p:bold r:id="rId84"/>
      <p:italic r:id="rId85"/>
      <p:boldItalic r:id="rId86"/>
    </p:embeddedFont>
    <p:embeddedFont>
      <p:font typeface="Montserrat ExtraBold"/>
      <p:bold r:id="rId87"/>
      <p:boldItalic r:id="rId88"/>
    </p:embeddedFont>
    <p:embeddedFont>
      <p:font typeface="Saira Condensed"/>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rialNarrow-bold.fntdata"/><Relationship Id="rId83" Type="http://schemas.openxmlformats.org/officeDocument/2006/relationships/font" Target="fonts/ArialNarrow-regular.fntdata"/><Relationship Id="rId42" Type="http://schemas.openxmlformats.org/officeDocument/2006/relationships/slide" Target="slides/slide36.xml"/><Relationship Id="rId86" Type="http://schemas.openxmlformats.org/officeDocument/2006/relationships/font" Target="fonts/ArialNarrow-boldItalic.fntdata"/><Relationship Id="rId41" Type="http://schemas.openxmlformats.org/officeDocument/2006/relationships/slide" Target="slides/slide35.xml"/><Relationship Id="rId85" Type="http://schemas.openxmlformats.org/officeDocument/2006/relationships/font" Target="fonts/ArialNarrow-italic.fntdata"/><Relationship Id="rId44" Type="http://schemas.openxmlformats.org/officeDocument/2006/relationships/slide" Target="slides/slide38.xml"/><Relationship Id="rId88" Type="http://schemas.openxmlformats.org/officeDocument/2006/relationships/font" Target="fonts/MontserratExtraBold-boldItalic.fntdata"/><Relationship Id="rId43" Type="http://schemas.openxmlformats.org/officeDocument/2006/relationships/slide" Target="slides/slide37.xml"/><Relationship Id="rId87" Type="http://schemas.openxmlformats.org/officeDocument/2006/relationships/font" Target="fonts/MontserratExtraBold-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SairaCondensed-regular.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oboto-regular.fntdata"/><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SairaCondensed-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80b31d9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80b31d9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a0828aba9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a0828aba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80b31d9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80b31d9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80b31d9dc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80b31d9dc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80b31d9dc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80b31d9dc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80b31d9dc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80b31d9dc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80b31d9dc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80b31d9dc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a0828a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a0828a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80b31d9dc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80b31d9dc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a0828aba9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a0828aba9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80b31d9dc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280b31d9dc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80b31d9d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80b31d9d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bf89a05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bf89a05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969f7e82e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969f7e82e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969f7e82e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969f7e82e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a0828aba9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a0828aba9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a0828aba9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a0828aba9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969f7e82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969f7e82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a0828aba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a0828aba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969f7e82e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969f7e82e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969f7e82e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969f7e82e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969f7e82e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969f7e82e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80b31d9d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80b31d9d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a0828aba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a0828aba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969f7e82e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969f7e82e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969f7e82e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969f7e82e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969f7e82e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969f7e82e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969f7e82e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969f7e82e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969f7e82e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969f7e82e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969f7e8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969f7e8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969f7e82e_3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969f7e82e_3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969f7e82e_2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2969f7e82e_2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969f7e82e_2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12969f7e82e_2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80b31d9d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80b31d9d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969f7e82e_2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2969f7e82e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8dcdbe55ec_0_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18dcdbe55ec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969f7e82e_2_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2969f7e82e_2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969f7e82e_2_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2969f7e82e_2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969f7e82e_2_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12969f7e82e_2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969f7e82e_2_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12969f7e82e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969f7e82e_2_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12969f7e82e_2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2969f7e82e_2_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12969f7e82e_2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969f7e82e_2_1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12969f7e82e_2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e35fe33f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2e35fe33f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80b31d9d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80b31d9d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969f7e82e_2_1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12969f7e82e_2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2969f7e82e_2_1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12969f7e82e_2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2969f7e82e_2_1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12969f7e82e_2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2969f7e82e_2_1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12969f7e82e_2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2969f7e82e_2_1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12969f7e82e_2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969f7e82e_2_1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12969f7e82e_2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2969f7e82e_2_1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2969f7e82e_2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2969f7e82e_2_1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12969f7e82e_2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969f7e82e_2_2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12969f7e82e_2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969f7e82e_2_2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12969f7e82e_2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80b31d9dc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80b31d9dc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969f7e82e_2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12969f7e82e_2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969f7e82e_2_2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12969f7e82e_2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2969f7e82e_2_2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12969f7e82e_2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2969f7e82e_2_2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12969f7e82e_2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969f7e82e_2_2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12969f7e82e_2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2969f7e82e_2_2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12969f7e82e_2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2969f7e82e_2_2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12969f7e82e_2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2969f7e82e_2_2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12969f7e82e_2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2969f7e82e_2_3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12969f7e82e_2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2969f7e82e_2_3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12969f7e82e_2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a0828aba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a0828aba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2969f7e82e_2_3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12969f7e82e_2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2e5d50b1cc_1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12e5d50b1cc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2969f7e82e_3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2969f7e82e_3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a0828aba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a0828aba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80b31d9d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80b31d9d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pic>
        <p:nvPicPr>
          <p:cNvPr descr="ppt.png" id="51" name="Google Shape;51;p13"/>
          <p:cNvPicPr preferRelativeResize="0"/>
          <p:nvPr/>
        </p:nvPicPr>
        <p:blipFill rotWithShape="1">
          <a:blip r:embed="rId2">
            <a:alphaModFix/>
          </a:blip>
          <a:srcRect b="0" l="0" r="0" t="0"/>
          <a:stretch/>
        </p:blipFill>
        <p:spPr>
          <a:xfrm>
            <a:off x="0" y="7424"/>
            <a:ext cx="9144000" cy="5128500"/>
          </a:xfrm>
          <a:prstGeom prst="rect">
            <a:avLst/>
          </a:prstGeom>
          <a:noFill/>
          <a:ln>
            <a:noFill/>
          </a:ln>
        </p:spPr>
      </p:pic>
      <p:sp>
        <p:nvSpPr>
          <p:cNvPr id="52" name="Google Shape;52;p13"/>
          <p:cNvSpPr txBox="1"/>
          <p:nvPr>
            <p:ph type="title"/>
          </p:nvPr>
        </p:nvSpPr>
        <p:spPr>
          <a:xfrm>
            <a:off x="1187624" y="205978"/>
            <a:ext cx="7499100" cy="857400"/>
          </a:xfrm>
          <a:prstGeom prst="rect">
            <a:avLst/>
          </a:prstGeom>
          <a:noFill/>
          <a:ln>
            <a:noFill/>
          </a:ln>
        </p:spPr>
        <p:txBody>
          <a:bodyPr anchorCtr="0" anchor="ctr" bIns="91425" lIns="91425" spcFirstLastPara="1" rIns="91425" wrap="square" tIns="91425">
            <a:normAutofit/>
          </a:bodyPr>
          <a:lstStyle>
            <a:lvl1pPr indent="0" lvl="0" marL="0" marR="0" rtl="0" algn="ctr">
              <a:spcBef>
                <a:spcPts val="0"/>
              </a:spcBef>
              <a:spcAft>
                <a:spcPts val="0"/>
              </a:spcAft>
              <a:buClr>
                <a:srgbClr val="002060"/>
              </a:buClr>
              <a:buSzPts val="2800"/>
              <a:buFont typeface="Calibri"/>
              <a:buNone/>
              <a:defRPr b="1" i="0" sz="3200" u="none" cap="none" strike="noStrike">
                <a:solidFill>
                  <a:srgbClr val="002060"/>
                </a:solidFill>
                <a:latin typeface="Calibri"/>
                <a:ea typeface="Calibri"/>
                <a:cs typeface="Calibri"/>
                <a:sym typeface="Calibri"/>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53" name="Google Shape;53;p13"/>
          <p:cNvSpPr txBox="1"/>
          <p:nvPr>
            <p:ph idx="1" type="body"/>
          </p:nvPr>
        </p:nvSpPr>
        <p:spPr>
          <a:xfrm>
            <a:off x="1187624" y="1200150"/>
            <a:ext cx="7499100" cy="3394500"/>
          </a:xfrm>
          <a:prstGeom prst="rect">
            <a:avLst/>
          </a:prstGeom>
          <a:noFill/>
          <a:ln>
            <a:noFill/>
          </a:ln>
        </p:spPr>
        <p:txBody>
          <a:bodyPr anchorCtr="0" anchor="t" bIns="91425" lIns="91425" spcFirstLastPara="1" rIns="91425" wrap="square" tIns="91425">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2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200"/>
              </a:spcBef>
              <a:spcAft>
                <a:spcPts val="12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0" name="Google Shape;60;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9" name="Google Shape;8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6" name="Google Shape;9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99" name="Shape 99"/>
        <p:cNvGrpSpPr/>
        <p:nvPr/>
      </p:nvGrpSpPr>
      <p:grpSpPr>
        <a:xfrm>
          <a:off x="0" y="0"/>
          <a:ext cx="0" cy="0"/>
          <a:chOff x="0" y="0"/>
          <a:chExt cx="0" cy="0"/>
        </a:xfrm>
      </p:grpSpPr>
      <p:pic>
        <p:nvPicPr>
          <p:cNvPr descr="ppt.png" id="100" name="Google Shape;100;p26"/>
          <p:cNvPicPr preferRelativeResize="0"/>
          <p:nvPr/>
        </p:nvPicPr>
        <p:blipFill rotWithShape="1">
          <a:blip r:embed="rId2">
            <a:alphaModFix/>
          </a:blip>
          <a:srcRect b="0" l="0" r="0" t="0"/>
          <a:stretch/>
        </p:blipFill>
        <p:spPr>
          <a:xfrm>
            <a:off x="0" y="7424"/>
            <a:ext cx="9144000" cy="5128500"/>
          </a:xfrm>
          <a:prstGeom prst="rect">
            <a:avLst/>
          </a:prstGeom>
          <a:noFill/>
          <a:ln>
            <a:noFill/>
          </a:ln>
        </p:spPr>
      </p:pic>
      <p:sp>
        <p:nvSpPr>
          <p:cNvPr id="101" name="Google Shape;101;p26"/>
          <p:cNvSpPr txBox="1"/>
          <p:nvPr>
            <p:ph type="title"/>
          </p:nvPr>
        </p:nvSpPr>
        <p:spPr>
          <a:xfrm>
            <a:off x="1187624" y="205978"/>
            <a:ext cx="74991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2060"/>
              </a:buClr>
              <a:buSzPts val="2800"/>
              <a:buFont typeface="Calibri"/>
              <a:buNone/>
              <a:defRPr b="1" i="0" sz="3200" u="none" cap="none" strike="noStrike">
                <a:solidFill>
                  <a:srgbClr val="002060"/>
                </a:solidFill>
                <a:latin typeface="Calibri"/>
                <a:ea typeface="Calibri"/>
                <a:cs typeface="Calibri"/>
                <a:sym typeface="Calibri"/>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102" name="Google Shape;102;p26"/>
          <p:cNvSpPr txBox="1"/>
          <p:nvPr>
            <p:ph idx="1" type="body"/>
          </p:nvPr>
        </p:nvSpPr>
        <p:spPr>
          <a:xfrm>
            <a:off x="1187624" y="1200150"/>
            <a:ext cx="74991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hyperlink" Target="http://pilasbloques.program.ar/online/#/desafio/3"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hyperlink" Target="https://pilasbloques.program.ar/online/#/desafio/10" TargetMode="External"/><Relationship Id="rId4" Type="http://schemas.openxmlformats.org/officeDocument/2006/relationships/image" Target="../media/image16.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hyperlink" Target="https://pilasbloques.program.ar/online/#/desafio/239" TargetMode="External"/><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pilasbloques.program.ar/online/#/desafio/6" TargetMode="External"/><Relationship Id="rId4" Type="http://schemas.openxmlformats.org/officeDocument/2006/relationships/image" Target="../media/image23.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pilasbloques.program.ar/online/#/desafio/12" TargetMode="External"/><Relationship Id="rId4" Type="http://schemas.openxmlformats.org/officeDocument/2006/relationships/image" Target="../media/image29.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0.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hyperlink" Target="https://pilasbloques.program.ar/online/#/desafio/7"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pilasbloques.program.ar/online/#/desafio/132" TargetMode="External"/><Relationship Id="rId4" Type="http://schemas.openxmlformats.org/officeDocument/2006/relationships/image" Target="../media/image43.png"/><Relationship Id="rId5"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pilasbloques.program.ar/online/#/desafio/33" TargetMode="External"/><Relationship Id="rId4" Type="http://schemas.openxmlformats.org/officeDocument/2006/relationships/image" Target="../media/image52.pn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38.png"/><Relationship Id="rId5" Type="http://schemas.openxmlformats.org/officeDocument/2006/relationships/image" Target="../media/image49.png"/><Relationship Id="rId6"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s://pilasbloques.program.ar/online/#/desafio/131" TargetMode="External"/><Relationship Id="rId4" Type="http://schemas.openxmlformats.org/officeDocument/2006/relationships/image" Target="../media/image50.png"/><Relationship Id="rId5"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appinventor.mit.edu" TargetMode="External"/><Relationship Id="rId4" Type="http://schemas.openxmlformats.org/officeDocument/2006/relationships/image" Target="../media/image64.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hyperlink" Target="http://ai2.appinventor.mit.edu/" TargetMode="External"/><Relationship Id="rId6" Type="http://schemas.openxmlformats.org/officeDocument/2006/relationships/image" Target="../media/image51.png"/><Relationship Id="rId7"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pilasbloques.program.ar/" TargetMode="External"/><Relationship Id="rId4" Type="http://schemas.openxmlformats.org/officeDocument/2006/relationships/hyperlink" Target="https://archivos.linti.unlp.edu.ar/index.php/s/AzKreDGjVT4G7HU" TargetMode="External"/><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3.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69.png"/><Relationship Id="rId4" Type="http://schemas.openxmlformats.org/officeDocument/2006/relationships/image" Target="../media/image66.png"/><Relationship Id="rId5"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91.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s://pilasbloques.program.ar/online/#/desafio/1" TargetMode="External"/><Relationship Id="rId5"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78.png"/><Relationship Id="rId4" Type="http://schemas.openxmlformats.org/officeDocument/2006/relationships/image" Target="../media/image74.png"/><Relationship Id="rId5"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8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86.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pilasbloques.program.ar/online/#/desafio/222" TargetMode="External"/><Relationship Id="rId4" Type="http://schemas.openxmlformats.org/officeDocument/2006/relationships/image" Target="../media/image6.png"/><Relationship Id="rId5"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87.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89.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92.png"/><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9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9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9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9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9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96.png"/><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pilasbloques.program.ar/online/#/desafio/2" TargetMode="External"/><Relationship Id="rId4" Type="http://schemas.openxmlformats.org/officeDocument/2006/relationships/image" Target="../media/image10.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08" name="Google Shape;108;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09" name="Google Shape;109;p27"/>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10" name="Google Shape;110;p27"/>
          <p:cNvSpPr txBox="1"/>
          <p:nvPr/>
        </p:nvSpPr>
        <p:spPr>
          <a:xfrm>
            <a:off x="474025" y="2591725"/>
            <a:ext cx="8249400" cy="12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600">
                <a:solidFill>
                  <a:srgbClr val="FF7D17"/>
                </a:solidFill>
                <a:latin typeface="Montserrat ExtraBold"/>
                <a:ea typeface="Montserrat ExtraBold"/>
                <a:cs typeface="Montserrat ExtraBold"/>
                <a:sym typeface="Montserrat ExtraBold"/>
              </a:rPr>
              <a:t>Acercamiento a la programación</a:t>
            </a:r>
            <a:endParaRPr sz="3600">
              <a:solidFill>
                <a:srgbClr val="FF7D17"/>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s" sz="3600">
                <a:solidFill>
                  <a:srgbClr val="FF7D17"/>
                </a:solidFill>
                <a:latin typeface="Montserrat ExtraBold"/>
                <a:ea typeface="Montserrat ExtraBold"/>
                <a:cs typeface="Montserrat ExtraBold"/>
                <a:sym typeface="Montserrat ExtraBold"/>
              </a:rPr>
              <a:t>Pilas Bloques y AppInventor</a:t>
            </a:r>
            <a:endParaRPr sz="3600">
              <a:solidFill>
                <a:srgbClr val="FF7D17"/>
              </a:solidFill>
              <a:latin typeface="Montserrat ExtraBold"/>
              <a:ea typeface="Montserrat ExtraBold"/>
              <a:cs typeface="Montserrat ExtraBold"/>
              <a:sym typeface="Montserrat ExtraBold"/>
            </a:endParaRPr>
          </a:p>
        </p:txBody>
      </p:sp>
      <p:pic>
        <p:nvPicPr>
          <p:cNvPr id="111" name="Google Shape;111;p27"/>
          <p:cNvPicPr preferRelativeResize="0"/>
          <p:nvPr/>
        </p:nvPicPr>
        <p:blipFill>
          <a:blip r:embed="rId4">
            <a:alphaModFix/>
          </a:blip>
          <a:stretch>
            <a:fillRect/>
          </a:stretch>
        </p:blipFill>
        <p:spPr>
          <a:xfrm>
            <a:off x="5159875" y="1656625"/>
            <a:ext cx="1531125" cy="857175"/>
          </a:xfrm>
          <a:prstGeom prst="rect">
            <a:avLst/>
          </a:prstGeom>
          <a:noFill/>
          <a:ln>
            <a:noFill/>
          </a:ln>
        </p:spPr>
      </p:pic>
      <p:pic>
        <p:nvPicPr>
          <p:cNvPr id="112" name="Google Shape;112;p27"/>
          <p:cNvPicPr preferRelativeResize="0"/>
          <p:nvPr/>
        </p:nvPicPr>
        <p:blipFill>
          <a:blip r:embed="rId5">
            <a:alphaModFix/>
          </a:blip>
          <a:stretch>
            <a:fillRect/>
          </a:stretch>
        </p:blipFill>
        <p:spPr>
          <a:xfrm>
            <a:off x="6788150" y="1828000"/>
            <a:ext cx="1790700" cy="685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6"/>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3: El gato en la calle</a:t>
            </a:r>
            <a:endParaRPr/>
          </a:p>
        </p:txBody>
      </p:sp>
      <p:pic>
        <p:nvPicPr>
          <p:cNvPr id="175" name="Google Shape;175;p36"/>
          <p:cNvPicPr preferRelativeResize="0"/>
          <p:nvPr/>
        </p:nvPicPr>
        <p:blipFill>
          <a:blip r:embed="rId3">
            <a:alphaModFix/>
          </a:blip>
          <a:stretch>
            <a:fillRect/>
          </a:stretch>
        </p:blipFill>
        <p:spPr>
          <a:xfrm>
            <a:off x="6005850" y="1831729"/>
            <a:ext cx="2024150" cy="1835550"/>
          </a:xfrm>
          <a:prstGeom prst="rect">
            <a:avLst/>
          </a:prstGeom>
          <a:noFill/>
          <a:ln>
            <a:noFill/>
          </a:ln>
        </p:spPr>
      </p:pic>
      <p:pic>
        <p:nvPicPr>
          <p:cNvPr id="176" name="Google Shape;176;p36"/>
          <p:cNvPicPr preferRelativeResize="0"/>
          <p:nvPr/>
        </p:nvPicPr>
        <p:blipFill>
          <a:blip r:embed="rId4">
            <a:alphaModFix/>
          </a:blip>
          <a:stretch>
            <a:fillRect/>
          </a:stretch>
        </p:blipFill>
        <p:spPr>
          <a:xfrm>
            <a:off x="2034150" y="1482678"/>
            <a:ext cx="1685925" cy="253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7"/>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a:t>
            </a:r>
            <a:r>
              <a:rPr lang="es"/>
              <a:t>Qué es una estructura secuencial?</a:t>
            </a:r>
            <a:endParaRPr/>
          </a:p>
        </p:txBody>
      </p:sp>
      <p:sp>
        <p:nvSpPr>
          <p:cNvPr id="182" name="Google Shape;182;p37"/>
          <p:cNvSpPr txBox="1"/>
          <p:nvPr/>
        </p:nvSpPr>
        <p:spPr>
          <a:xfrm>
            <a:off x="1187625" y="1052325"/>
            <a:ext cx="7628100" cy="174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 sz="1900">
                <a:solidFill>
                  <a:srgbClr val="001133"/>
                </a:solidFill>
                <a:highlight>
                  <a:srgbClr val="FFFFFF"/>
                </a:highlight>
                <a:latin typeface="Calibri"/>
                <a:ea typeface="Calibri"/>
                <a:cs typeface="Calibri"/>
                <a:sym typeface="Calibri"/>
              </a:rPr>
              <a:t>La </a:t>
            </a:r>
            <a:r>
              <a:rPr b="1" lang="es" sz="1900">
                <a:solidFill>
                  <a:srgbClr val="001133"/>
                </a:solidFill>
                <a:highlight>
                  <a:srgbClr val="FFFFFF"/>
                </a:highlight>
                <a:latin typeface="Calibri"/>
                <a:ea typeface="Calibri"/>
                <a:cs typeface="Calibri"/>
                <a:sym typeface="Calibri"/>
              </a:rPr>
              <a:t>estructura secuencial </a:t>
            </a:r>
            <a:r>
              <a:rPr lang="es" sz="1900">
                <a:solidFill>
                  <a:srgbClr val="001133"/>
                </a:solidFill>
                <a:highlight>
                  <a:srgbClr val="FFFFFF"/>
                </a:highlight>
                <a:latin typeface="Calibri"/>
                <a:ea typeface="Calibri"/>
                <a:cs typeface="Calibri"/>
                <a:sym typeface="Calibri"/>
              </a:rPr>
              <a:t>es aquella en la que una </a:t>
            </a:r>
            <a:r>
              <a:rPr lang="es" sz="1900">
                <a:solidFill>
                  <a:srgbClr val="001133"/>
                </a:solidFill>
                <a:latin typeface="Calibri"/>
                <a:ea typeface="Calibri"/>
                <a:cs typeface="Calibri"/>
                <a:sym typeface="Calibri"/>
              </a:rPr>
              <a:t>instrucción </a:t>
            </a:r>
            <a:r>
              <a:rPr lang="es" sz="1900">
                <a:solidFill>
                  <a:srgbClr val="001133"/>
                </a:solidFill>
                <a:highlight>
                  <a:srgbClr val="FFFFFF"/>
                </a:highlight>
                <a:latin typeface="Calibri"/>
                <a:ea typeface="Calibri"/>
                <a:cs typeface="Calibri"/>
                <a:sym typeface="Calibri"/>
              </a:rPr>
              <a:t>sigue a otra en secuencia. </a:t>
            </a:r>
            <a:endParaRPr sz="1900">
              <a:solidFill>
                <a:srgbClr val="001133"/>
              </a:solidFill>
              <a:highlight>
                <a:srgbClr val="FFFFFF"/>
              </a:highlight>
              <a:latin typeface="Calibri"/>
              <a:ea typeface="Calibri"/>
              <a:cs typeface="Calibri"/>
              <a:sym typeface="Calibri"/>
            </a:endParaRPr>
          </a:p>
          <a:p>
            <a:pPr indent="0" lvl="0" marL="0" rtl="0" algn="l">
              <a:lnSpc>
                <a:spcPct val="115000"/>
              </a:lnSpc>
              <a:spcBef>
                <a:spcPts val="1000"/>
              </a:spcBef>
              <a:spcAft>
                <a:spcPts val="0"/>
              </a:spcAft>
              <a:buNone/>
            </a:pPr>
            <a:r>
              <a:rPr lang="es" sz="1900">
                <a:solidFill>
                  <a:srgbClr val="001133"/>
                </a:solidFill>
                <a:highlight>
                  <a:srgbClr val="FFFFFF"/>
                </a:highlight>
                <a:latin typeface="Calibri"/>
                <a:ea typeface="Calibri"/>
                <a:cs typeface="Calibri"/>
                <a:sym typeface="Calibri"/>
              </a:rPr>
              <a:t>En programación a la </a:t>
            </a:r>
            <a:r>
              <a:rPr lang="es" sz="1900">
                <a:solidFill>
                  <a:srgbClr val="001133"/>
                </a:solidFill>
                <a:highlight>
                  <a:srgbClr val="FFFFFF"/>
                </a:highlight>
                <a:latin typeface="Calibri"/>
                <a:ea typeface="Calibri"/>
                <a:cs typeface="Calibri"/>
                <a:sym typeface="Calibri"/>
              </a:rPr>
              <a:t>secuencia</a:t>
            </a:r>
            <a:r>
              <a:rPr lang="es" sz="1900">
                <a:solidFill>
                  <a:srgbClr val="001133"/>
                </a:solidFill>
                <a:highlight>
                  <a:srgbClr val="FFFFFF"/>
                </a:highlight>
                <a:latin typeface="Calibri"/>
                <a:ea typeface="Calibri"/>
                <a:cs typeface="Calibri"/>
                <a:sym typeface="Calibri"/>
              </a:rPr>
              <a:t> de </a:t>
            </a:r>
            <a:r>
              <a:rPr lang="es" sz="1900">
                <a:solidFill>
                  <a:srgbClr val="001133"/>
                </a:solidFill>
                <a:highlight>
                  <a:srgbClr val="FFFFFF"/>
                </a:highlight>
                <a:latin typeface="Calibri"/>
                <a:ea typeface="Calibri"/>
                <a:cs typeface="Calibri"/>
                <a:sym typeface="Calibri"/>
              </a:rPr>
              <a:t>instrucciones</a:t>
            </a:r>
            <a:r>
              <a:rPr lang="es" sz="1900">
                <a:solidFill>
                  <a:srgbClr val="001133"/>
                </a:solidFill>
                <a:highlight>
                  <a:srgbClr val="FFFFFF"/>
                </a:highlight>
                <a:latin typeface="Calibri"/>
                <a:ea typeface="Calibri"/>
                <a:cs typeface="Calibri"/>
                <a:sym typeface="Calibri"/>
              </a:rPr>
              <a:t> se la llama </a:t>
            </a:r>
            <a:r>
              <a:rPr b="1" lang="es" sz="1900">
                <a:solidFill>
                  <a:srgbClr val="001133"/>
                </a:solidFill>
                <a:highlight>
                  <a:srgbClr val="FFFFFF"/>
                </a:highlight>
                <a:latin typeface="Calibri"/>
                <a:ea typeface="Calibri"/>
                <a:cs typeface="Calibri"/>
                <a:sym typeface="Calibri"/>
              </a:rPr>
              <a:t>algoritmo</a:t>
            </a:r>
            <a:r>
              <a:rPr lang="es" sz="1900">
                <a:solidFill>
                  <a:srgbClr val="001133"/>
                </a:solidFill>
                <a:highlight>
                  <a:srgbClr val="FFFFFF"/>
                </a:highlight>
                <a:latin typeface="Calibri"/>
                <a:ea typeface="Calibri"/>
                <a:cs typeface="Calibri"/>
                <a:sym typeface="Calibri"/>
              </a:rPr>
              <a:t>.</a:t>
            </a:r>
            <a:endParaRPr sz="1900">
              <a:solidFill>
                <a:srgbClr val="001133"/>
              </a:solidFill>
              <a:highlight>
                <a:srgbClr val="FFFFFF"/>
              </a:highlight>
              <a:latin typeface="Calibri"/>
              <a:ea typeface="Calibri"/>
              <a:cs typeface="Calibri"/>
              <a:sym typeface="Calibri"/>
            </a:endParaRPr>
          </a:p>
          <a:p>
            <a:pPr indent="0" lvl="0" marL="0" rtl="0" algn="l">
              <a:lnSpc>
                <a:spcPct val="115000"/>
              </a:lnSpc>
              <a:spcBef>
                <a:spcPts val="1000"/>
              </a:spcBef>
              <a:spcAft>
                <a:spcPts val="900"/>
              </a:spcAft>
              <a:buNone/>
            </a:pPr>
            <a:r>
              <a:rPr b="1" lang="es" sz="1900">
                <a:solidFill>
                  <a:srgbClr val="001133"/>
                </a:solidFill>
                <a:highlight>
                  <a:srgbClr val="FFFFFF"/>
                </a:highlight>
                <a:latin typeface="Calibri"/>
                <a:ea typeface="Calibri"/>
                <a:cs typeface="Calibri"/>
                <a:sym typeface="Calibri"/>
              </a:rPr>
              <a:t>¿Es </a:t>
            </a:r>
            <a:r>
              <a:rPr b="1" lang="es" sz="1900">
                <a:solidFill>
                  <a:srgbClr val="001133"/>
                </a:solidFill>
                <a:highlight>
                  <a:srgbClr val="FFFFFF"/>
                </a:highlight>
                <a:latin typeface="Calibri"/>
                <a:ea typeface="Calibri"/>
                <a:cs typeface="Calibri"/>
                <a:sym typeface="Calibri"/>
              </a:rPr>
              <a:t>importante</a:t>
            </a:r>
            <a:r>
              <a:rPr b="1" lang="es" sz="1900">
                <a:solidFill>
                  <a:srgbClr val="001133"/>
                </a:solidFill>
                <a:highlight>
                  <a:srgbClr val="FFFFFF"/>
                </a:highlight>
                <a:latin typeface="Calibri"/>
                <a:ea typeface="Calibri"/>
                <a:cs typeface="Calibri"/>
                <a:sym typeface="Calibri"/>
              </a:rPr>
              <a:t> el orden de las instrucciones?</a:t>
            </a:r>
            <a:endParaRPr sz="1900">
              <a:latin typeface="Calibri"/>
              <a:ea typeface="Calibri"/>
              <a:cs typeface="Calibri"/>
              <a:sym typeface="Calibri"/>
            </a:endParaRPr>
          </a:p>
        </p:txBody>
      </p:sp>
      <p:pic>
        <p:nvPicPr>
          <p:cNvPr id="183" name="Google Shape;183;p37"/>
          <p:cNvPicPr preferRelativeResize="0"/>
          <p:nvPr/>
        </p:nvPicPr>
        <p:blipFill>
          <a:blip r:embed="rId3">
            <a:alphaModFix/>
          </a:blip>
          <a:stretch>
            <a:fillRect/>
          </a:stretch>
        </p:blipFill>
        <p:spPr>
          <a:xfrm>
            <a:off x="4235175" y="2973475"/>
            <a:ext cx="1404000" cy="1414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8"/>
          <p:cNvSpPr txBox="1"/>
          <p:nvPr>
            <p:ph type="title"/>
          </p:nvPr>
        </p:nvSpPr>
        <p:spPr>
          <a:xfrm>
            <a:off x="1187624" y="205978"/>
            <a:ext cx="7499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¿Qué es una e</a:t>
            </a:r>
            <a:r>
              <a:rPr lang="es"/>
              <a:t>structura de control?</a:t>
            </a:r>
            <a:endParaRPr/>
          </a:p>
        </p:txBody>
      </p:sp>
      <p:sp>
        <p:nvSpPr>
          <p:cNvPr id="189" name="Google Shape;189;p38"/>
          <p:cNvSpPr txBox="1"/>
          <p:nvPr>
            <p:ph idx="1" type="body"/>
          </p:nvPr>
        </p:nvSpPr>
        <p:spPr>
          <a:xfrm>
            <a:off x="1187624" y="1200150"/>
            <a:ext cx="7499100" cy="33945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s" sz="2600"/>
              <a:t>Son sentencias o instrucciones que nos permiten modificar el flujo secuencial de un programa.</a:t>
            </a:r>
            <a:endParaRPr sz="2600"/>
          </a:p>
          <a:p>
            <a:pPr indent="0" lvl="0" marL="0" rtl="0" algn="l">
              <a:spcBef>
                <a:spcPts val="1600"/>
              </a:spcBef>
              <a:spcAft>
                <a:spcPts val="1600"/>
              </a:spcAft>
              <a:buNone/>
            </a:pPr>
            <a:r>
              <a:rPr lang="es" sz="2600"/>
              <a:t>Estas estructuras</a:t>
            </a:r>
            <a:r>
              <a:rPr lang="es" sz="2600"/>
              <a:t> nos</a:t>
            </a:r>
            <a:r>
              <a:rPr lang="es" sz="2600"/>
              <a:t> permiten controlar las posibles acciones que puedan ocurrir en el programa.</a:t>
            </a:r>
            <a:endParaRPr sz="2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9"/>
          <p:cNvSpPr txBox="1"/>
          <p:nvPr>
            <p:ph type="title"/>
          </p:nvPr>
        </p:nvSpPr>
        <p:spPr>
          <a:xfrm>
            <a:off x="1187624" y="205978"/>
            <a:ext cx="7499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Desafío 4: No me canso de saltar </a:t>
            </a:r>
            <a:endParaRPr/>
          </a:p>
        </p:txBody>
      </p:sp>
      <p:sp>
        <p:nvSpPr>
          <p:cNvPr id="195" name="Google Shape;195;p39"/>
          <p:cNvSpPr txBox="1"/>
          <p:nvPr>
            <p:ph idx="1" type="body"/>
          </p:nvPr>
        </p:nvSpPr>
        <p:spPr>
          <a:xfrm>
            <a:off x="1187624" y="895350"/>
            <a:ext cx="7499100" cy="3394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2400"/>
              <a:t>Accede al Desafío 4 haciendo click </a:t>
            </a:r>
            <a:r>
              <a:rPr lang="es" sz="2400" u="sng">
                <a:solidFill>
                  <a:schemeClr val="hlink"/>
                </a:solidFill>
                <a:hlinkClick r:id="rId3"/>
              </a:rPr>
              <a:t>aquí</a:t>
            </a:r>
            <a:r>
              <a:rPr lang="es" sz="2400"/>
              <a:t>.</a:t>
            </a:r>
            <a:endParaRPr sz="900">
              <a:solidFill>
                <a:srgbClr val="36525D"/>
              </a:solidFill>
              <a:highlight>
                <a:srgbClr val="FFFFFF"/>
              </a:highlight>
              <a:latin typeface="Consolas"/>
              <a:ea typeface="Consolas"/>
              <a:cs typeface="Consolas"/>
              <a:sym typeface="Consolas"/>
            </a:endParaRPr>
          </a:p>
          <a:p>
            <a:pPr indent="0" lvl="0" marL="0" rtl="0" algn="l">
              <a:lnSpc>
                <a:spcPct val="115000"/>
              </a:lnSpc>
              <a:spcBef>
                <a:spcPts val="1600"/>
              </a:spcBef>
              <a:spcAft>
                <a:spcPts val="0"/>
              </a:spcAft>
              <a:buNone/>
            </a:pPr>
            <a:r>
              <a:t/>
            </a:r>
            <a:endParaRPr sz="1100">
              <a:latin typeface="Arial"/>
              <a:ea typeface="Arial"/>
              <a:cs typeface="Arial"/>
              <a:sym typeface="Arial"/>
            </a:endParaRPr>
          </a:p>
          <a:p>
            <a:pPr indent="0" lvl="0" marL="0" rtl="0" algn="l">
              <a:spcBef>
                <a:spcPts val="1600"/>
              </a:spcBef>
              <a:spcAft>
                <a:spcPts val="1600"/>
              </a:spcAft>
              <a:buNone/>
            </a:pPr>
            <a:r>
              <a:t/>
            </a:r>
            <a:endParaRPr/>
          </a:p>
        </p:txBody>
      </p:sp>
      <p:pic>
        <p:nvPicPr>
          <p:cNvPr id="196" name="Google Shape;196;p39"/>
          <p:cNvPicPr preferRelativeResize="0"/>
          <p:nvPr/>
        </p:nvPicPr>
        <p:blipFill>
          <a:blip r:embed="rId4">
            <a:alphaModFix/>
          </a:blip>
          <a:stretch>
            <a:fillRect/>
          </a:stretch>
        </p:blipFill>
        <p:spPr>
          <a:xfrm>
            <a:off x="2702300" y="1481325"/>
            <a:ext cx="4469750" cy="3295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0"/>
          <p:cNvSpPr txBox="1"/>
          <p:nvPr>
            <p:ph type="title"/>
          </p:nvPr>
        </p:nvSpPr>
        <p:spPr>
          <a:xfrm>
            <a:off x="1187624" y="205978"/>
            <a:ext cx="7499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Desafío 5: Instalando juegos</a:t>
            </a:r>
            <a:endParaRPr/>
          </a:p>
        </p:txBody>
      </p:sp>
      <p:sp>
        <p:nvSpPr>
          <p:cNvPr id="202" name="Google Shape;202;p40"/>
          <p:cNvSpPr txBox="1"/>
          <p:nvPr>
            <p:ph idx="1" type="body"/>
          </p:nvPr>
        </p:nvSpPr>
        <p:spPr>
          <a:xfrm>
            <a:off x="1072050" y="973025"/>
            <a:ext cx="7499100" cy="708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2400"/>
              <a:t>Accede al Desafío 5 haciendo click </a:t>
            </a:r>
            <a:r>
              <a:rPr lang="es" sz="2400" u="sng">
                <a:solidFill>
                  <a:schemeClr val="hlink"/>
                </a:solidFill>
                <a:hlinkClick r:id="rId3"/>
              </a:rPr>
              <a:t>aquí</a:t>
            </a:r>
            <a:r>
              <a:rPr lang="es" sz="2400"/>
              <a:t>.</a:t>
            </a:r>
            <a:endParaRPr sz="900">
              <a:solidFill>
                <a:srgbClr val="36525D"/>
              </a:solidFill>
              <a:highlight>
                <a:srgbClr val="FFFFFF"/>
              </a:highlight>
              <a:latin typeface="Consolas"/>
              <a:ea typeface="Consolas"/>
              <a:cs typeface="Consolas"/>
              <a:sym typeface="Consolas"/>
            </a:endParaRPr>
          </a:p>
          <a:p>
            <a:pPr indent="0" lvl="0" marL="0" rtl="0" algn="l">
              <a:lnSpc>
                <a:spcPct val="115000"/>
              </a:lnSpc>
              <a:spcBef>
                <a:spcPts val="1600"/>
              </a:spcBef>
              <a:spcAft>
                <a:spcPts val="0"/>
              </a:spcAft>
              <a:buNone/>
            </a:pPr>
            <a:r>
              <a:t/>
            </a:r>
            <a:endParaRPr sz="1100">
              <a:latin typeface="Arial"/>
              <a:ea typeface="Arial"/>
              <a:cs typeface="Arial"/>
              <a:sym typeface="Arial"/>
            </a:endParaRPr>
          </a:p>
          <a:p>
            <a:pPr indent="0" lvl="0" marL="0" rtl="0" algn="l">
              <a:spcBef>
                <a:spcPts val="1600"/>
              </a:spcBef>
              <a:spcAft>
                <a:spcPts val="1600"/>
              </a:spcAft>
              <a:buNone/>
            </a:pPr>
            <a:r>
              <a:t/>
            </a:r>
            <a:endParaRPr/>
          </a:p>
        </p:txBody>
      </p:sp>
      <p:pic>
        <p:nvPicPr>
          <p:cNvPr id="203" name="Google Shape;203;p40"/>
          <p:cNvPicPr preferRelativeResize="0"/>
          <p:nvPr/>
        </p:nvPicPr>
        <p:blipFill>
          <a:blip r:embed="rId4">
            <a:alphaModFix/>
          </a:blip>
          <a:stretch>
            <a:fillRect/>
          </a:stretch>
        </p:blipFill>
        <p:spPr>
          <a:xfrm>
            <a:off x="4148488" y="2568475"/>
            <a:ext cx="1577375" cy="1494350"/>
          </a:xfrm>
          <a:prstGeom prst="rect">
            <a:avLst/>
          </a:prstGeom>
          <a:noFill/>
          <a:ln>
            <a:noFill/>
          </a:ln>
        </p:spPr>
      </p:pic>
      <p:pic>
        <p:nvPicPr>
          <p:cNvPr id="204" name="Google Shape;204;p40"/>
          <p:cNvPicPr preferRelativeResize="0"/>
          <p:nvPr/>
        </p:nvPicPr>
        <p:blipFill>
          <a:blip r:embed="rId5">
            <a:alphaModFix/>
          </a:blip>
          <a:stretch>
            <a:fillRect/>
          </a:stretch>
        </p:blipFill>
        <p:spPr>
          <a:xfrm>
            <a:off x="1072050" y="1681625"/>
            <a:ext cx="7848599" cy="886850"/>
          </a:xfrm>
          <a:prstGeom prst="rect">
            <a:avLst/>
          </a:prstGeom>
          <a:noFill/>
          <a:ln>
            <a:noFill/>
          </a:ln>
        </p:spPr>
      </p:pic>
      <p:sp>
        <p:nvSpPr>
          <p:cNvPr id="205" name="Google Shape;205;p40"/>
          <p:cNvSpPr txBox="1"/>
          <p:nvPr/>
        </p:nvSpPr>
        <p:spPr>
          <a:xfrm>
            <a:off x="1033950" y="4113625"/>
            <a:ext cx="8109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Calibri"/>
                <a:ea typeface="Calibri"/>
                <a:cs typeface="Calibri"/>
                <a:sym typeface="Calibri"/>
              </a:rPr>
              <a:t>¿Qué observan en la solución</a:t>
            </a:r>
            <a:r>
              <a:rPr b="1" lang="es" sz="1700">
                <a:latin typeface="Calibri"/>
                <a:ea typeface="Calibri"/>
                <a:cs typeface="Calibri"/>
                <a:sym typeface="Calibri"/>
              </a:rPr>
              <a:t>? ¿Se</a:t>
            </a:r>
            <a:r>
              <a:rPr b="1" lang="es" sz="1700">
                <a:latin typeface="Calibri"/>
                <a:ea typeface="Calibri"/>
                <a:cs typeface="Calibri"/>
                <a:sym typeface="Calibri"/>
              </a:rPr>
              <a:t> repiten las instrucciones? Si Ramiro tuviese que instalar 10 computadoras o 100, ¿qué hacemos?</a:t>
            </a:r>
            <a:endParaRPr b="1" sz="17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1"/>
          <p:cNvSpPr txBox="1"/>
          <p:nvPr>
            <p:ph type="title"/>
          </p:nvPr>
        </p:nvSpPr>
        <p:spPr>
          <a:xfrm>
            <a:off x="1187624" y="205978"/>
            <a:ext cx="7499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Desafío 4: No me canso de saltar </a:t>
            </a:r>
            <a:endParaRPr/>
          </a:p>
        </p:txBody>
      </p:sp>
      <p:pic>
        <p:nvPicPr>
          <p:cNvPr id="211" name="Google Shape;211;p41"/>
          <p:cNvPicPr preferRelativeResize="0"/>
          <p:nvPr/>
        </p:nvPicPr>
        <p:blipFill>
          <a:blip r:embed="rId3">
            <a:alphaModFix/>
          </a:blip>
          <a:stretch>
            <a:fillRect/>
          </a:stretch>
        </p:blipFill>
        <p:spPr>
          <a:xfrm>
            <a:off x="2360873" y="1063375"/>
            <a:ext cx="1017775" cy="3495675"/>
          </a:xfrm>
          <a:prstGeom prst="rect">
            <a:avLst/>
          </a:prstGeom>
          <a:noFill/>
          <a:ln>
            <a:noFill/>
          </a:ln>
        </p:spPr>
      </p:pic>
      <p:pic>
        <p:nvPicPr>
          <p:cNvPr id="212" name="Google Shape;212;p41"/>
          <p:cNvPicPr preferRelativeResize="0"/>
          <p:nvPr/>
        </p:nvPicPr>
        <p:blipFill>
          <a:blip r:embed="rId4">
            <a:alphaModFix/>
          </a:blip>
          <a:stretch>
            <a:fillRect/>
          </a:stretch>
        </p:blipFill>
        <p:spPr>
          <a:xfrm>
            <a:off x="5522873" y="1819278"/>
            <a:ext cx="2371725" cy="150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1732925" y="93276"/>
            <a:ext cx="7240200" cy="7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Desafío 5: Instalando juegos</a:t>
            </a:r>
            <a:endParaRPr/>
          </a:p>
        </p:txBody>
      </p:sp>
      <p:pic>
        <p:nvPicPr>
          <p:cNvPr id="218" name="Google Shape;218;p42"/>
          <p:cNvPicPr preferRelativeResize="0"/>
          <p:nvPr/>
        </p:nvPicPr>
        <p:blipFill>
          <a:blip r:embed="rId3">
            <a:alphaModFix/>
          </a:blip>
          <a:stretch>
            <a:fillRect/>
          </a:stretch>
        </p:blipFill>
        <p:spPr>
          <a:xfrm>
            <a:off x="5968638" y="1920500"/>
            <a:ext cx="1990725" cy="1885950"/>
          </a:xfrm>
          <a:prstGeom prst="rect">
            <a:avLst/>
          </a:prstGeom>
          <a:noFill/>
          <a:ln>
            <a:noFill/>
          </a:ln>
        </p:spPr>
      </p:pic>
      <p:pic>
        <p:nvPicPr>
          <p:cNvPr id="219" name="Google Shape;219;p42"/>
          <p:cNvPicPr preferRelativeResize="0"/>
          <p:nvPr/>
        </p:nvPicPr>
        <p:blipFill>
          <a:blip r:embed="rId4">
            <a:alphaModFix/>
          </a:blip>
          <a:stretch>
            <a:fillRect/>
          </a:stretch>
        </p:blipFill>
        <p:spPr>
          <a:xfrm>
            <a:off x="1942225" y="813275"/>
            <a:ext cx="2102575" cy="4007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1187624" y="205978"/>
            <a:ext cx="7499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Desafío 6: Corregimos el programa</a:t>
            </a:r>
            <a:endParaRPr/>
          </a:p>
        </p:txBody>
      </p:sp>
      <p:sp>
        <p:nvSpPr>
          <p:cNvPr id="225" name="Google Shape;225;p43"/>
          <p:cNvSpPr txBox="1"/>
          <p:nvPr>
            <p:ph idx="1" type="body"/>
          </p:nvPr>
        </p:nvSpPr>
        <p:spPr>
          <a:xfrm>
            <a:off x="1072050" y="973025"/>
            <a:ext cx="7499100" cy="708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2400"/>
              <a:t>Accede al Desafío 6 haciendo click </a:t>
            </a:r>
            <a:r>
              <a:rPr lang="es" sz="2400" u="sng">
                <a:solidFill>
                  <a:schemeClr val="hlink"/>
                </a:solidFill>
                <a:hlinkClick r:id="rId3"/>
              </a:rPr>
              <a:t>aquí</a:t>
            </a:r>
            <a:r>
              <a:rPr lang="es" sz="2400"/>
              <a:t>.</a:t>
            </a:r>
            <a:endParaRPr sz="900">
              <a:solidFill>
                <a:srgbClr val="36525D"/>
              </a:solidFill>
              <a:highlight>
                <a:srgbClr val="FFFFFF"/>
              </a:highlight>
              <a:latin typeface="Consolas"/>
              <a:ea typeface="Consolas"/>
              <a:cs typeface="Consolas"/>
              <a:sym typeface="Consolas"/>
            </a:endParaRPr>
          </a:p>
          <a:p>
            <a:pPr indent="0" lvl="0" marL="0" rtl="0" algn="l">
              <a:lnSpc>
                <a:spcPct val="115000"/>
              </a:lnSpc>
              <a:spcBef>
                <a:spcPts val="1600"/>
              </a:spcBef>
              <a:spcAft>
                <a:spcPts val="0"/>
              </a:spcAft>
              <a:buNone/>
            </a:pPr>
            <a:r>
              <a:t/>
            </a:r>
            <a:endParaRPr sz="1100">
              <a:latin typeface="Arial"/>
              <a:ea typeface="Arial"/>
              <a:cs typeface="Arial"/>
              <a:sym typeface="Arial"/>
            </a:endParaRPr>
          </a:p>
          <a:p>
            <a:pPr indent="0" lvl="0" marL="0" rtl="0" algn="l">
              <a:spcBef>
                <a:spcPts val="1600"/>
              </a:spcBef>
              <a:spcAft>
                <a:spcPts val="1600"/>
              </a:spcAft>
              <a:buNone/>
            </a:pPr>
            <a:r>
              <a:t/>
            </a:r>
            <a:endParaRPr/>
          </a:p>
        </p:txBody>
      </p:sp>
      <p:pic>
        <p:nvPicPr>
          <p:cNvPr id="226" name="Google Shape;226;p43"/>
          <p:cNvPicPr preferRelativeResize="0"/>
          <p:nvPr/>
        </p:nvPicPr>
        <p:blipFill>
          <a:blip r:embed="rId4">
            <a:alphaModFix/>
          </a:blip>
          <a:stretch>
            <a:fillRect/>
          </a:stretch>
        </p:blipFill>
        <p:spPr>
          <a:xfrm>
            <a:off x="2566837" y="2558825"/>
            <a:ext cx="2091875" cy="2068550"/>
          </a:xfrm>
          <a:prstGeom prst="rect">
            <a:avLst/>
          </a:prstGeom>
          <a:noFill/>
          <a:ln>
            <a:noFill/>
          </a:ln>
        </p:spPr>
      </p:pic>
      <p:pic>
        <p:nvPicPr>
          <p:cNvPr id="227" name="Google Shape;227;p43"/>
          <p:cNvPicPr preferRelativeResize="0"/>
          <p:nvPr/>
        </p:nvPicPr>
        <p:blipFill>
          <a:blip r:embed="rId5">
            <a:alphaModFix/>
          </a:blip>
          <a:stretch>
            <a:fillRect/>
          </a:stretch>
        </p:blipFill>
        <p:spPr>
          <a:xfrm>
            <a:off x="5531313" y="2522900"/>
            <a:ext cx="1899225" cy="2140400"/>
          </a:xfrm>
          <a:prstGeom prst="rect">
            <a:avLst/>
          </a:prstGeom>
          <a:noFill/>
          <a:ln>
            <a:noFill/>
          </a:ln>
        </p:spPr>
      </p:pic>
      <p:pic>
        <p:nvPicPr>
          <p:cNvPr id="228" name="Google Shape;228;p43"/>
          <p:cNvPicPr preferRelativeResize="0"/>
          <p:nvPr/>
        </p:nvPicPr>
        <p:blipFill>
          <a:blip r:embed="rId6">
            <a:alphaModFix/>
          </a:blip>
          <a:stretch>
            <a:fillRect/>
          </a:stretch>
        </p:blipFill>
        <p:spPr>
          <a:xfrm>
            <a:off x="1072050" y="1593225"/>
            <a:ext cx="7893275" cy="564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4"/>
          <p:cNvSpPr txBox="1"/>
          <p:nvPr>
            <p:ph type="title"/>
          </p:nvPr>
        </p:nvSpPr>
        <p:spPr>
          <a:xfrm>
            <a:off x="1187624" y="205978"/>
            <a:ext cx="7499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Desafío 6: Corregimos el programa</a:t>
            </a:r>
            <a:endParaRPr/>
          </a:p>
        </p:txBody>
      </p:sp>
      <p:pic>
        <p:nvPicPr>
          <p:cNvPr id="234" name="Google Shape;234;p44"/>
          <p:cNvPicPr preferRelativeResize="0"/>
          <p:nvPr/>
        </p:nvPicPr>
        <p:blipFill>
          <a:blip r:embed="rId3">
            <a:alphaModFix/>
          </a:blip>
          <a:stretch>
            <a:fillRect/>
          </a:stretch>
        </p:blipFill>
        <p:spPr>
          <a:xfrm>
            <a:off x="5852663" y="1606150"/>
            <a:ext cx="1899225" cy="2140400"/>
          </a:xfrm>
          <a:prstGeom prst="rect">
            <a:avLst/>
          </a:prstGeom>
          <a:noFill/>
          <a:ln>
            <a:noFill/>
          </a:ln>
        </p:spPr>
      </p:pic>
      <p:pic>
        <p:nvPicPr>
          <p:cNvPr id="235" name="Google Shape;235;p44"/>
          <p:cNvPicPr preferRelativeResize="0"/>
          <p:nvPr/>
        </p:nvPicPr>
        <p:blipFill>
          <a:blip r:embed="rId4">
            <a:alphaModFix/>
          </a:blip>
          <a:stretch>
            <a:fillRect/>
          </a:stretch>
        </p:blipFill>
        <p:spPr>
          <a:xfrm>
            <a:off x="1716875" y="1524512"/>
            <a:ext cx="2855134" cy="2303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5"/>
          <p:cNvSpPr txBox="1"/>
          <p:nvPr>
            <p:ph type="title"/>
          </p:nvPr>
        </p:nvSpPr>
        <p:spPr>
          <a:xfrm>
            <a:off x="1187624" y="205978"/>
            <a:ext cx="7499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Tipos de e</a:t>
            </a:r>
            <a:r>
              <a:rPr lang="es"/>
              <a:t>structuras de control</a:t>
            </a:r>
            <a:endParaRPr/>
          </a:p>
        </p:txBody>
      </p:sp>
      <p:sp>
        <p:nvSpPr>
          <p:cNvPr id="241" name="Google Shape;241;p45"/>
          <p:cNvSpPr txBox="1"/>
          <p:nvPr>
            <p:ph idx="1" type="body"/>
          </p:nvPr>
        </p:nvSpPr>
        <p:spPr>
          <a:xfrm>
            <a:off x="1187625" y="938550"/>
            <a:ext cx="7810500" cy="35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Iterativas: For</a:t>
            </a:r>
            <a:endParaRPr/>
          </a:p>
          <a:p>
            <a:pPr indent="0" lvl="0" marL="0" rtl="0" algn="l">
              <a:spcBef>
                <a:spcPts val="0"/>
              </a:spcBef>
              <a:spcAft>
                <a:spcPts val="0"/>
              </a:spcAft>
              <a:buClr>
                <a:schemeClr val="dk1"/>
              </a:buClr>
              <a:buSzPts val="1100"/>
              <a:buFont typeface="Arial"/>
              <a:buNone/>
            </a:pPr>
            <a:r>
              <a:rPr lang="es" sz="1800"/>
              <a:t>El For o Repetir permite que una instrucción o un conjunto de instrucciones se ejecute múltiples veces</a:t>
            </a:r>
            <a:r>
              <a:rPr lang="es" sz="1800"/>
              <a:t>.</a:t>
            </a:r>
            <a:endParaRPr sz="1800"/>
          </a:p>
          <a:p>
            <a:pPr indent="0" lvl="0" marL="0" rtl="0" algn="l">
              <a:spcBef>
                <a:spcPts val="640"/>
              </a:spcBef>
              <a:spcAft>
                <a:spcPts val="0"/>
              </a:spcAft>
              <a:buNone/>
            </a:pPr>
            <a:r>
              <a:rPr lang="es" sz="2200" u="sng">
                <a:solidFill>
                  <a:srgbClr val="1155CC"/>
                </a:solidFill>
              </a:rPr>
              <a:t>Ejemplo</a:t>
            </a:r>
            <a:r>
              <a:rPr lang="es" sz="2200">
                <a:solidFill>
                  <a:srgbClr val="1155CC"/>
                </a:solidFill>
              </a:rPr>
              <a:t>:</a:t>
            </a:r>
            <a:endParaRPr sz="2200">
              <a:solidFill>
                <a:srgbClr val="1155CC"/>
              </a:solidFill>
            </a:endParaRPr>
          </a:p>
          <a:p>
            <a:pPr indent="0" lvl="0" marL="0" rtl="0" algn="l">
              <a:spcBef>
                <a:spcPts val="1600"/>
              </a:spcBef>
              <a:spcAft>
                <a:spcPts val="0"/>
              </a:spcAft>
              <a:buNone/>
            </a:pPr>
            <a:r>
              <a:rPr b="1" lang="es" sz="1800">
                <a:solidFill>
                  <a:srgbClr val="073763"/>
                </a:solidFill>
              </a:rPr>
              <a:t>Repetir 5 </a:t>
            </a:r>
            <a:endParaRPr b="1" sz="1800">
              <a:solidFill>
                <a:srgbClr val="073763"/>
              </a:solidFill>
            </a:endParaRPr>
          </a:p>
          <a:p>
            <a:pPr indent="0" lvl="0" marL="0" rtl="0" algn="l">
              <a:spcBef>
                <a:spcPts val="0"/>
              </a:spcBef>
              <a:spcAft>
                <a:spcPts val="0"/>
              </a:spcAft>
              <a:buNone/>
            </a:pPr>
            <a:r>
              <a:rPr b="1" lang="es" sz="1800">
                <a:solidFill>
                  <a:srgbClr val="073763"/>
                </a:solidFill>
              </a:rPr>
              <a:t>	saltar</a:t>
            </a:r>
            <a:endParaRPr b="1" sz="1800">
              <a:solidFill>
                <a:srgbClr val="073763"/>
              </a:solidFill>
            </a:endParaRPr>
          </a:p>
          <a:p>
            <a:pPr indent="0" lvl="0" marL="0" rtl="0" algn="l">
              <a:spcBef>
                <a:spcPts val="640"/>
              </a:spcBef>
              <a:spcAft>
                <a:spcPts val="0"/>
              </a:spcAft>
              <a:buNone/>
            </a:pPr>
            <a:r>
              <a:t/>
            </a:r>
            <a:endParaRPr sz="1800"/>
          </a:p>
          <a:p>
            <a:pPr indent="0" lvl="0" marL="0" rtl="0" algn="l">
              <a:spcBef>
                <a:spcPts val="1600"/>
              </a:spcBef>
              <a:spcAft>
                <a:spcPts val="1600"/>
              </a:spcAft>
              <a:buNone/>
            </a:pPr>
            <a:r>
              <a:t/>
            </a:r>
            <a:endParaRPr sz="1800"/>
          </a:p>
        </p:txBody>
      </p:sp>
      <p:sp>
        <p:nvSpPr>
          <p:cNvPr id="242" name="Google Shape;242;p45"/>
          <p:cNvSpPr txBox="1"/>
          <p:nvPr/>
        </p:nvSpPr>
        <p:spPr>
          <a:xfrm>
            <a:off x="5329400" y="2305275"/>
            <a:ext cx="3346500" cy="2218500"/>
          </a:xfrm>
          <a:prstGeom prst="rect">
            <a:avLst/>
          </a:prstGeom>
          <a:noFill/>
          <a:ln cap="flat" cmpd="sng" w="19050">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700" u="sng">
                <a:solidFill>
                  <a:schemeClr val="dk1"/>
                </a:solidFill>
              </a:rPr>
              <a:t>Estructura:</a:t>
            </a:r>
            <a:endParaRPr sz="1700" u="sng">
              <a:solidFill>
                <a:schemeClr val="dk1"/>
              </a:solidFill>
            </a:endParaRPr>
          </a:p>
          <a:p>
            <a:pPr indent="0" lvl="0" marL="0" rtl="0" algn="l">
              <a:spcBef>
                <a:spcPts val="0"/>
              </a:spcBef>
              <a:spcAft>
                <a:spcPts val="0"/>
              </a:spcAft>
              <a:buNone/>
            </a:pPr>
            <a:r>
              <a:t/>
            </a:r>
            <a:endParaRPr sz="1700" u="sng">
              <a:solidFill>
                <a:schemeClr val="dk1"/>
              </a:solidFill>
            </a:endParaRPr>
          </a:p>
          <a:p>
            <a:pPr indent="0" lvl="0" marL="0" rtl="0" algn="l">
              <a:spcBef>
                <a:spcPts val="0"/>
              </a:spcBef>
              <a:spcAft>
                <a:spcPts val="0"/>
              </a:spcAft>
              <a:buNone/>
            </a:pPr>
            <a:r>
              <a:rPr b="1" lang="es" sz="1500">
                <a:solidFill>
                  <a:schemeClr val="dk1"/>
                </a:solidFill>
              </a:rPr>
              <a:t>Repetir</a:t>
            </a:r>
            <a:r>
              <a:rPr lang="es" sz="1500">
                <a:solidFill>
                  <a:schemeClr val="dk1"/>
                </a:solidFill>
              </a:rPr>
              <a:t> (</a:t>
            </a:r>
            <a:r>
              <a:rPr b="1" lang="es" sz="1500">
                <a:solidFill>
                  <a:schemeClr val="dk1"/>
                </a:solidFill>
              </a:rPr>
              <a:t>cantidad de veces</a:t>
            </a:r>
            <a:r>
              <a:rPr lang="es" sz="1500">
                <a:solidFill>
                  <a:schemeClr val="dk1"/>
                </a:solidFill>
              </a:rPr>
              <a:t>) -&gt;</a:t>
            </a:r>
            <a:endParaRPr sz="1500">
              <a:solidFill>
                <a:schemeClr val="dk1"/>
              </a:solidFill>
            </a:endParaRPr>
          </a:p>
          <a:p>
            <a:pPr indent="0" lvl="0" marL="0" rtl="0" algn="l">
              <a:spcBef>
                <a:spcPts val="0"/>
              </a:spcBef>
              <a:spcAft>
                <a:spcPts val="0"/>
              </a:spcAft>
              <a:buNone/>
            </a:pPr>
            <a:r>
              <a:rPr lang="es" sz="1500">
                <a:solidFill>
                  <a:schemeClr val="dk1"/>
                </a:solidFill>
              </a:rPr>
              <a:t>	Secuencia_de_código</a:t>
            </a:r>
            <a:endParaRPr sz="1700" u="sng"/>
          </a:p>
          <a:p>
            <a:pPr indent="0" lvl="0" marL="0" rtl="0" algn="l">
              <a:spcBef>
                <a:spcPts val="0"/>
              </a:spcBef>
              <a:spcAft>
                <a:spcPts val="0"/>
              </a:spcAft>
              <a:buNone/>
            </a:pPr>
            <a:r>
              <a:t/>
            </a:r>
            <a:endParaRPr/>
          </a:p>
        </p:txBody>
      </p:sp>
      <p:cxnSp>
        <p:nvCxnSpPr>
          <p:cNvPr id="243" name="Google Shape;243;p45"/>
          <p:cNvCxnSpPr/>
          <p:nvPr/>
        </p:nvCxnSpPr>
        <p:spPr>
          <a:xfrm flipH="1" rot="10800000">
            <a:off x="2193725" y="2874100"/>
            <a:ext cx="567300" cy="22440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45"/>
          <p:cNvSpPr txBox="1"/>
          <p:nvPr/>
        </p:nvSpPr>
        <p:spPr>
          <a:xfrm>
            <a:off x="2809100" y="2446975"/>
            <a:ext cx="1834200" cy="390300"/>
          </a:xfrm>
          <a:prstGeom prst="rect">
            <a:avLst/>
          </a:prstGeom>
          <a:noFill/>
          <a:ln cap="flat" cmpd="sng" w="9525">
            <a:solidFill>
              <a:srgbClr val="0B539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73763"/>
                </a:solidFill>
              </a:rPr>
              <a:t>Número fijo</a:t>
            </a:r>
            <a:endParaRPr>
              <a:solidFill>
                <a:srgbClr val="07376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8"/>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Temario </a:t>
            </a:r>
            <a:endParaRPr/>
          </a:p>
        </p:txBody>
      </p:sp>
      <p:sp>
        <p:nvSpPr>
          <p:cNvPr id="118" name="Google Shape;118;p28"/>
          <p:cNvSpPr txBox="1"/>
          <p:nvPr>
            <p:ph idx="1" type="body"/>
          </p:nvPr>
        </p:nvSpPr>
        <p:spPr>
          <a:xfrm>
            <a:off x="1187625" y="1009125"/>
            <a:ext cx="7499100" cy="3748500"/>
          </a:xfrm>
          <a:prstGeom prst="rect">
            <a:avLst/>
          </a:prstGeom>
        </p:spPr>
        <p:txBody>
          <a:bodyPr anchorCtr="0" anchor="t" bIns="91425" lIns="91425" spcFirstLastPara="1" rIns="91425" wrap="square" tIns="91425">
            <a:normAutofit/>
          </a:bodyPr>
          <a:lstStyle/>
          <a:p>
            <a:pPr indent="-431800" lvl="0" marL="457200" rtl="0" algn="l">
              <a:spcBef>
                <a:spcPts val="640"/>
              </a:spcBef>
              <a:spcAft>
                <a:spcPts val="0"/>
              </a:spcAft>
              <a:buSzPts val="3200"/>
              <a:buChar char="•"/>
            </a:pPr>
            <a:r>
              <a:rPr lang="es"/>
              <a:t>Introducción a Pilas Bloques</a:t>
            </a:r>
            <a:endParaRPr/>
          </a:p>
          <a:p>
            <a:pPr indent="-431800" lvl="0" marL="457200" rtl="0" algn="l">
              <a:spcBef>
                <a:spcPts val="0"/>
              </a:spcBef>
              <a:spcAft>
                <a:spcPts val="0"/>
              </a:spcAft>
              <a:buSzPts val="3200"/>
              <a:buChar char="•"/>
            </a:pPr>
            <a:r>
              <a:rPr lang="es"/>
              <a:t>Estructura Secuencial</a:t>
            </a:r>
            <a:endParaRPr/>
          </a:p>
          <a:p>
            <a:pPr indent="-431800" lvl="0" marL="457200" rtl="0" algn="l">
              <a:spcBef>
                <a:spcPts val="0"/>
              </a:spcBef>
              <a:spcAft>
                <a:spcPts val="0"/>
              </a:spcAft>
              <a:buSzPts val="3200"/>
              <a:buChar char="•"/>
            </a:pPr>
            <a:r>
              <a:rPr lang="es"/>
              <a:t>Estructuras de Control Iterativas</a:t>
            </a:r>
            <a:endParaRPr/>
          </a:p>
          <a:p>
            <a:pPr indent="-431800" lvl="0" marL="457200" rtl="0" algn="l">
              <a:spcBef>
                <a:spcPts val="0"/>
              </a:spcBef>
              <a:spcAft>
                <a:spcPts val="0"/>
              </a:spcAft>
              <a:buSzPts val="3200"/>
              <a:buChar char="•"/>
            </a:pPr>
            <a:r>
              <a:rPr lang="es"/>
              <a:t>Procedimientos</a:t>
            </a:r>
            <a:endParaRPr/>
          </a:p>
          <a:p>
            <a:pPr indent="-431800" lvl="0" marL="457200" rtl="0" algn="l">
              <a:spcBef>
                <a:spcPts val="0"/>
              </a:spcBef>
              <a:spcAft>
                <a:spcPts val="0"/>
              </a:spcAft>
              <a:buSzPts val="3200"/>
              <a:buChar char="•"/>
            </a:pPr>
            <a:r>
              <a:rPr lang="es"/>
              <a:t>Parametrización de soluciones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6"/>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Descansamos</a:t>
            </a:r>
            <a:r>
              <a:rPr lang="es"/>
              <a:t> 5 minutos</a:t>
            </a:r>
            <a:endParaRPr/>
          </a:p>
        </p:txBody>
      </p:sp>
      <p:pic>
        <p:nvPicPr>
          <p:cNvPr id="250" name="Google Shape;250;p46"/>
          <p:cNvPicPr preferRelativeResize="0"/>
          <p:nvPr/>
        </p:nvPicPr>
        <p:blipFill>
          <a:blip r:embed="rId3">
            <a:alphaModFix/>
          </a:blip>
          <a:stretch>
            <a:fillRect/>
          </a:stretch>
        </p:blipFill>
        <p:spPr>
          <a:xfrm>
            <a:off x="3229450" y="1171150"/>
            <a:ext cx="2992825" cy="3346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7"/>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7: El alien y las tuercas</a:t>
            </a:r>
            <a:endParaRPr/>
          </a:p>
        </p:txBody>
      </p:sp>
      <p:sp>
        <p:nvSpPr>
          <p:cNvPr id="256" name="Google Shape;256;p47"/>
          <p:cNvSpPr txBox="1"/>
          <p:nvPr/>
        </p:nvSpPr>
        <p:spPr>
          <a:xfrm>
            <a:off x="2265988" y="967788"/>
            <a:ext cx="53424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2400">
                <a:solidFill>
                  <a:schemeClr val="dk1"/>
                </a:solidFill>
                <a:latin typeface="Calibri"/>
                <a:ea typeface="Calibri"/>
                <a:cs typeface="Calibri"/>
                <a:sym typeface="Calibri"/>
              </a:rPr>
              <a:t>Accede al Desafío 7 haciendo click </a:t>
            </a:r>
            <a:r>
              <a:rPr lang="es" sz="2400" u="sng">
                <a:solidFill>
                  <a:schemeClr val="hlink"/>
                </a:solidFill>
                <a:latin typeface="Calibri"/>
                <a:ea typeface="Calibri"/>
                <a:cs typeface="Calibri"/>
                <a:sym typeface="Calibri"/>
                <a:hlinkClick r:id="rId3"/>
              </a:rPr>
              <a:t>aquí</a:t>
            </a:r>
            <a:r>
              <a:rPr lang="es" sz="2400">
                <a:solidFill>
                  <a:schemeClr val="dk1"/>
                </a:solidFill>
                <a:latin typeface="Calibri"/>
                <a:ea typeface="Calibri"/>
                <a:cs typeface="Calibri"/>
                <a:sym typeface="Calibri"/>
              </a:rPr>
              <a:t>.</a:t>
            </a:r>
            <a:endParaRPr sz="900">
              <a:solidFill>
                <a:srgbClr val="36525D"/>
              </a:solidFill>
              <a:highlight>
                <a:schemeClr val="lt1"/>
              </a:highlight>
              <a:latin typeface="Consolas"/>
              <a:ea typeface="Consolas"/>
              <a:cs typeface="Consolas"/>
              <a:sym typeface="Consolas"/>
            </a:endParaRPr>
          </a:p>
        </p:txBody>
      </p:sp>
      <p:pic>
        <p:nvPicPr>
          <p:cNvPr id="257" name="Google Shape;257;p47"/>
          <p:cNvPicPr preferRelativeResize="0"/>
          <p:nvPr/>
        </p:nvPicPr>
        <p:blipFill>
          <a:blip r:embed="rId4">
            <a:alphaModFix/>
          </a:blip>
          <a:stretch>
            <a:fillRect/>
          </a:stretch>
        </p:blipFill>
        <p:spPr>
          <a:xfrm>
            <a:off x="3998963" y="2727175"/>
            <a:ext cx="1876425" cy="1724025"/>
          </a:xfrm>
          <a:prstGeom prst="rect">
            <a:avLst/>
          </a:prstGeom>
          <a:noFill/>
          <a:ln>
            <a:noFill/>
          </a:ln>
        </p:spPr>
      </p:pic>
      <p:pic>
        <p:nvPicPr>
          <p:cNvPr id="258" name="Google Shape;258;p47"/>
          <p:cNvPicPr preferRelativeResize="0"/>
          <p:nvPr/>
        </p:nvPicPr>
        <p:blipFill>
          <a:blip r:embed="rId5">
            <a:alphaModFix/>
          </a:blip>
          <a:stretch>
            <a:fillRect/>
          </a:stretch>
        </p:blipFill>
        <p:spPr>
          <a:xfrm>
            <a:off x="1361725" y="1636000"/>
            <a:ext cx="7325001" cy="846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8"/>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8: Reparando la nave</a:t>
            </a:r>
            <a:endParaRPr/>
          </a:p>
        </p:txBody>
      </p:sp>
      <p:sp>
        <p:nvSpPr>
          <p:cNvPr id="264" name="Google Shape;264;p48"/>
          <p:cNvSpPr txBox="1"/>
          <p:nvPr/>
        </p:nvSpPr>
        <p:spPr>
          <a:xfrm>
            <a:off x="2265975" y="951688"/>
            <a:ext cx="53424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2400">
                <a:solidFill>
                  <a:schemeClr val="dk1"/>
                </a:solidFill>
                <a:latin typeface="Calibri"/>
                <a:ea typeface="Calibri"/>
                <a:cs typeface="Calibri"/>
                <a:sym typeface="Calibri"/>
              </a:rPr>
              <a:t>Accede al Desafío 8 haciendo click </a:t>
            </a:r>
            <a:r>
              <a:rPr lang="es" sz="2400" u="sng">
                <a:solidFill>
                  <a:schemeClr val="hlink"/>
                </a:solidFill>
                <a:latin typeface="Calibri"/>
                <a:ea typeface="Calibri"/>
                <a:cs typeface="Calibri"/>
                <a:sym typeface="Calibri"/>
                <a:hlinkClick r:id="rId3"/>
              </a:rPr>
              <a:t>aquí</a:t>
            </a:r>
            <a:r>
              <a:rPr lang="es" sz="2400">
                <a:solidFill>
                  <a:schemeClr val="dk1"/>
                </a:solidFill>
                <a:latin typeface="Calibri"/>
                <a:ea typeface="Calibri"/>
                <a:cs typeface="Calibri"/>
                <a:sym typeface="Calibri"/>
              </a:rPr>
              <a:t>.</a:t>
            </a:r>
            <a:endParaRPr sz="900">
              <a:solidFill>
                <a:srgbClr val="36525D"/>
              </a:solidFill>
              <a:highlight>
                <a:schemeClr val="lt1"/>
              </a:highlight>
              <a:latin typeface="Consolas"/>
              <a:ea typeface="Consolas"/>
              <a:cs typeface="Consolas"/>
              <a:sym typeface="Consolas"/>
            </a:endParaRPr>
          </a:p>
        </p:txBody>
      </p:sp>
      <p:pic>
        <p:nvPicPr>
          <p:cNvPr id="265" name="Google Shape;265;p48"/>
          <p:cNvPicPr preferRelativeResize="0"/>
          <p:nvPr/>
        </p:nvPicPr>
        <p:blipFill>
          <a:blip r:embed="rId4">
            <a:alphaModFix/>
          </a:blip>
          <a:stretch>
            <a:fillRect/>
          </a:stretch>
        </p:blipFill>
        <p:spPr>
          <a:xfrm>
            <a:off x="1236800" y="1650775"/>
            <a:ext cx="7652350" cy="882975"/>
          </a:xfrm>
          <a:prstGeom prst="rect">
            <a:avLst/>
          </a:prstGeom>
          <a:noFill/>
          <a:ln>
            <a:noFill/>
          </a:ln>
        </p:spPr>
      </p:pic>
      <p:pic>
        <p:nvPicPr>
          <p:cNvPr id="266" name="Google Shape;266;p48"/>
          <p:cNvPicPr preferRelativeResize="0"/>
          <p:nvPr/>
        </p:nvPicPr>
        <p:blipFill>
          <a:blip r:embed="rId5">
            <a:alphaModFix/>
          </a:blip>
          <a:stretch>
            <a:fillRect/>
          </a:stretch>
        </p:blipFill>
        <p:spPr>
          <a:xfrm>
            <a:off x="3970375" y="2723175"/>
            <a:ext cx="1933575" cy="1695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9"/>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7: El alien y las tuercas</a:t>
            </a:r>
            <a:endParaRPr/>
          </a:p>
        </p:txBody>
      </p:sp>
      <p:pic>
        <p:nvPicPr>
          <p:cNvPr id="272" name="Google Shape;272;p49"/>
          <p:cNvPicPr preferRelativeResize="0"/>
          <p:nvPr/>
        </p:nvPicPr>
        <p:blipFill>
          <a:blip r:embed="rId3">
            <a:alphaModFix/>
          </a:blip>
          <a:stretch>
            <a:fillRect/>
          </a:stretch>
        </p:blipFill>
        <p:spPr>
          <a:xfrm>
            <a:off x="6160588" y="1709750"/>
            <a:ext cx="1876425" cy="1724025"/>
          </a:xfrm>
          <a:prstGeom prst="rect">
            <a:avLst/>
          </a:prstGeom>
          <a:noFill/>
          <a:ln>
            <a:noFill/>
          </a:ln>
        </p:spPr>
      </p:pic>
      <p:pic>
        <p:nvPicPr>
          <p:cNvPr id="273" name="Google Shape;273;p49"/>
          <p:cNvPicPr preferRelativeResize="0"/>
          <p:nvPr/>
        </p:nvPicPr>
        <p:blipFill>
          <a:blip r:embed="rId4">
            <a:alphaModFix/>
          </a:blip>
          <a:stretch>
            <a:fillRect/>
          </a:stretch>
        </p:blipFill>
        <p:spPr>
          <a:xfrm>
            <a:off x="2034150" y="1471628"/>
            <a:ext cx="1885950" cy="2200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8: Reparando la nave</a:t>
            </a:r>
            <a:endParaRPr/>
          </a:p>
        </p:txBody>
      </p:sp>
      <p:pic>
        <p:nvPicPr>
          <p:cNvPr id="279" name="Google Shape;279;p50"/>
          <p:cNvPicPr preferRelativeResize="0"/>
          <p:nvPr/>
        </p:nvPicPr>
        <p:blipFill>
          <a:blip r:embed="rId3">
            <a:alphaModFix/>
          </a:blip>
          <a:stretch>
            <a:fillRect/>
          </a:stretch>
        </p:blipFill>
        <p:spPr>
          <a:xfrm>
            <a:off x="3922913" y="1517075"/>
            <a:ext cx="2028525" cy="2109350"/>
          </a:xfrm>
          <a:prstGeom prst="rect">
            <a:avLst/>
          </a:prstGeom>
          <a:noFill/>
          <a:ln>
            <a:noFill/>
          </a:ln>
        </p:spPr>
      </p:pic>
      <p:pic>
        <p:nvPicPr>
          <p:cNvPr id="280" name="Google Shape;280;p50"/>
          <p:cNvPicPr preferRelativeResize="0"/>
          <p:nvPr/>
        </p:nvPicPr>
        <p:blipFill>
          <a:blip r:embed="rId4">
            <a:alphaModFix/>
          </a:blip>
          <a:stretch>
            <a:fillRect/>
          </a:stretch>
        </p:blipFill>
        <p:spPr>
          <a:xfrm>
            <a:off x="6753137" y="963725"/>
            <a:ext cx="1933575" cy="3331830"/>
          </a:xfrm>
          <a:prstGeom prst="rect">
            <a:avLst/>
          </a:prstGeom>
          <a:noFill/>
          <a:ln>
            <a:noFill/>
          </a:ln>
        </p:spPr>
      </p:pic>
      <p:pic>
        <p:nvPicPr>
          <p:cNvPr id="281" name="Google Shape;281;p50"/>
          <p:cNvPicPr preferRelativeResize="0"/>
          <p:nvPr/>
        </p:nvPicPr>
        <p:blipFill>
          <a:blip r:embed="rId5">
            <a:alphaModFix/>
          </a:blip>
          <a:stretch>
            <a:fillRect/>
          </a:stretch>
        </p:blipFill>
        <p:spPr>
          <a:xfrm>
            <a:off x="1187624" y="1580513"/>
            <a:ext cx="1730300" cy="1982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1"/>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9: El recolector de estrellas</a:t>
            </a:r>
            <a:endParaRPr/>
          </a:p>
        </p:txBody>
      </p:sp>
      <p:sp>
        <p:nvSpPr>
          <p:cNvPr id="287" name="Google Shape;287;p51"/>
          <p:cNvSpPr txBox="1"/>
          <p:nvPr/>
        </p:nvSpPr>
        <p:spPr>
          <a:xfrm>
            <a:off x="1588275" y="1063375"/>
            <a:ext cx="6609000" cy="1662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2400">
                <a:solidFill>
                  <a:schemeClr val="dk1"/>
                </a:solidFill>
                <a:latin typeface="Calibri"/>
                <a:ea typeface="Calibri"/>
                <a:cs typeface="Calibri"/>
                <a:sym typeface="Calibri"/>
              </a:rPr>
              <a:t>Viendo los problemas anteriores ¿No parece que se repiten muchos bloques de instrucciones que hacen lo mismo?</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288" name="Google Shape;288;p51"/>
          <p:cNvPicPr preferRelativeResize="0"/>
          <p:nvPr/>
        </p:nvPicPr>
        <p:blipFill>
          <a:blip r:embed="rId3">
            <a:alphaModFix/>
          </a:blip>
          <a:stretch>
            <a:fillRect/>
          </a:stretch>
        </p:blipFill>
        <p:spPr>
          <a:xfrm>
            <a:off x="1187625" y="3300275"/>
            <a:ext cx="7816109" cy="761150"/>
          </a:xfrm>
          <a:prstGeom prst="rect">
            <a:avLst/>
          </a:prstGeom>
          <a:noFill/>
          <a:ln>
            <a:noFill/>
          </a:ln>
        </p:spPr>
      </p:pic>
      <p:sp>
        <p:nvSpPr>
          <p:cNvPr id="289" name="Google Shape;289;p51"/>
          <p:cNvSpPr txBox="1"/>
          <p:nvPr/>
        </p:nvSpPr>
        <p:spPr>
          <a:xfrm>
            <a:off x="2265975" y="2571738"/>
            <a:ext cx="5342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2400">
                <a:solidFill>
                  <a:schemeClr val="dk1"/>
                </a:solidFill>
                <a:latin typeface="Calibri"/>
                <a:ea typeface="Calibri"/>
                <a:cs typeface="Calibri"/>
                <a:sym typeface="Calibri"/>
              </a:rPr>
              <a:t>Accede al Desafío 9 haciendo click </a:t>
            </a:r>
            <a:r>
              <a:rPr lang="es" sz="2400" u="sng">
                <a:solidFill>
                  <a:schemeClr val="hlink"/>
                </a:solidFill>
                <a:latin typeface="Calibri"/>
                <a:ea typeface="Calibri"/>
                <a:cs typeface="Calibri"/>
                <a:sym typeface="Calibri"/>
                <a:hlinkClick r:id="rId4"/>
              </a:rPr>
              <a:t>aquí</a:t>
            </a:r>
            <a:r>
              <a:rPr lang="es" sz="2400">
                <a:solidFill>
                  <a:schemeClr val="dk1"/>
                </a:solidFill>
                <a:latin typeface="Calibri"/>
                <a:ea typeface="Calibri"/>
                <a:cs typeface="Calibri"/>
                <a:sym typeface="Calibri"/>
              </a:rPr>
              <a:t>.</a:t>
            </a:r>
            <a:endParaRPr sz="900">
              <a:solidFill>
                <a:srgbClr val="36525D"/>
              </a:solidFill>
              <a:highlight>
                <a:schemeClr val="lt1"/>
              </a:highlight>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2"/>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s"/>
              <a:t>Desafío 9: El recolector de estrellas</a:t>
            </a:r>
            <a:endParaRPr/>
          </a:p>
        </p:txBody>
      </p:sp>
      <p:pic>
        <p:nvPicPr>
          <p:cNvPr id="295" name="Google Shape;295;p52"/>
          <p:cNvPicPr preferRelativeResize="0"/>
          <p:nvPr/>
        </p:nvPicPr>
        <p:blipFill>
          <a:blip r:embed="rId3">
            <a:alphaModFix/>
          </a:blip>
          <a:stretch>
            <a:fillRect/>
          </a:stretch>
        </p:blipFill>
        <p:spPr>
          <a:xfrm>
            <a:off x="1539400" y="1994600"/>
            <a:ext cx="4278349" cy="1945325"/>
          </a:xfrm>
          <a:prstGeom prst="rect">
            <a:avLst/>
          </a:prstGeom>
          <a:noFill/>
          <a:ln>
            <a:noFill/>
          </a:ln>
        </p:spPr>
      </p:pic>
      <p:pic>
        <p:nvPicPr>
          <p:cNvPr id="296" name="Google Shape;296;p52"/>
          <p:cNvPicPr preferRelativeResize="0"/>
          <p:nvPr/>
        </p:nvPicPr>
        <p:blipFill>
          <a:blip r:embed="rId4">
            <a:alphaModFix/>
          </a:blip>
          <a:stretch>
            <a:fillRect/>
          </a:stretch>
        </p:blipFill>
        <p:spPr>
          <a:xfrm>
            <a:off x="6355450" y="1498401"/>
            <a:ext cx="2245975" cy="257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3"/>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Procedimientos</a:t>
            </a:r>
            <a:endParaRPr/>
          </a:p>
        </p:txBody>
      </p:sp>
      <p:sp>
        <p:nvSpPr>
          <p:cNvPr id="302" name="Google Shape;302;p53"/>
          <p:cNvSpPr txBox="1"/>
          <p:nvPr>
            <p:ph idx="1" type="body"/>
          </p:nvPr>
        </p:nvSpPr>
        <p:spPr>
          <a:xfrm>
            <a:off x="1187625" y="1063375"/>
            <a:ext cx="7810500" cy="3531300"/>
          </a:xfrm>
          <a:prstGeom prst="rect">
            <a:avLst/>
          </a:prstGeom>
        </p:spPr>
        <p:txBody>
          <a:bodyPr anchorCtr="0" anchor="t" bIns="91425" lIns="91425" spcFirstLastPara="1" rIns="91425" wrap="square" tIns="91425">
            <a:normAutofit/>
          </a:bodyPr>
          <a:lstStyle/>
          <a:p>
            <a:pPr indent="0" lvl="0" marL="0" rtl="0" algn="l">
              <a:spcBef>
                <a:spcPts val="640"/>
              </a:spcBef>
              <a:spcAft>
                <a:spcPts val="0"/>
              </a:spcAft>
              <a:buNone/>
            </a:pPr>
            <a:r>
              <a:t/>
            </a:r>
            <a:endParaRPr sz="1800"/>
          </a:p>
          <a:p>
            <a:pPr indent="0" lvl="0" marL="0" rtl="0" algn="l">
              <a:spcBef>
                <a:spcPts val="1200"/>
              </a:spcBef>
              <a:spcAft>
                <a:spcPts val="1200"/>
              </a:spcAft>
              <a:buNone/>
            </a:pPr>
            <a:r>
              <a:t/>
            </a:r>
            <a:endParaRPr sz="1800"/>
          </a:p>
        </p:txBody>
      </p:sp>
      <p:pic>
        <p:nvPicPr>
          <p:cNvPr id="303" name="Google Shape;303;p53"/>
          <p:cNvPicPr preferRelativeResize="0"/>
          <p:nvPr/>
        </p:nvPicPr>
        <p:blipFill>
          <a:blip r:embed="rId3">
            <a:alphaModFix/>
          </a:blip>
          <a:stretch>
            <a:fillRect/>
          </a:stretch>
        </p:blipFill>
        <p:spPr>
          <a:xfrm>
            <a:off x="1995925" y="1388688"/>
            <a:ext cx="1304925" cy="1914525"/>
          </a:xfrm>
          <a:prstGeom prst="rect">
            <a:avLst/>
          </a:prstGeom>
          <a:noFill/>
          <a:ln>
            <a:noFill/>
          </a:ln>
        </p:spPr>
      </p:pic>
      <p:sp>
        <p:nvSpPr>
          <p:cNvPr id="304" name="Google Shape;304;p53"/>
          <p:cNvSpPr txBox="1"/>
          <p:nvPr/>
        </p:nvSpPr>
        <p:spPr>
          <a:xfrm>
            <a:off x="4572000" y="1371150"/>
            <a:ext cx="3789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latin typeface="Calibri"/>
                <a:ea typeface="Calibri"/>
                <a:cs typeface="Calibri"/>
                <a:sym typeface="Calibri"/>
              </a:rPr>
              <a:t>Los procedimientos </a:t>
            </a:r>
            <a:r>
              <a:rPr lang="es" sz="2400">
                <a:highlight>
                  <a:schemeClr val="lt1"/>
                </a:highlight>
                <a:latin typeface="Calibri"/>
                <a:ea typeface="Calibri"/>
                <a:cs typeface="Calibri"/>
                <a:sym typeface="Calibri"/>
              </a:rPr>
              <a:t>engloban</a:t>
            </a:r>
            <a:r>
              <a:rPr lang="es" sz="2400">
                <a:latin typeface="Calibri"/>
                <a:ea typeface="Calibri"/>
                <a:cs typeface="Calibri"/>
                <a:sym typeface="Calibri"/>
              </a:rPr>
              <a:t> una serie de pasos para lograr un objetivo o realizar una tarea. </a:t>
            </a:r>
            <a:endParaRPr sz="2400">
              <a:latin typeface="Calibri"/>
              <a:ea typeface="Calibri"/>
              <a:cs typeface="Calibri"/>
              <a:sym typeface="Calibri"/>
            </a:endParaRPr>
          </a:p>
          <a:p>
            <a:pPr indent="0" lvl="0" marL="0" rtl="0" algn="l">
              <a:spcBef>
                <a:spcPts val="0"/>
              </a:spcBef>
              <a:spcAft>
                <a:spcPts val="0"/>
              </a:spcAft>
              <a:buNone/>
            </a:pPr>
            <a:r>
              <a:rPr lang="es" sz="2400">
                <a:latin typeface="Calibri"/>
                <a:ea typeface="Calibri"/>
                <a:cs typeface="Calibri"/>
                <a:sym typeface="Calibri"/>
              </a:rPr>
              <a:t>Este principio en programación se relaciona con la </a:t>
            </a:r>
            <a:r>
              <a:rPr b="1" lang="es" sz="2400">
                <a:latin typeface="Calibri"/>
                <a:ea typeface="Calibri"/>
                <a:cs typeface="Calibri"/>
                <a:sym typeface="Calibri"/>
              </a:rPr>
              <a:t>abstracción</a:t>
            </a:r>
            <a:r>
              <a:rPr lang="es" sz="2400">
                <a:latin typeface="Calibri"/>
                <a:ea typeface="Calibri"/>
                <a:cs typeface="Calibri"/>
                <a:sym typeface="Calibri"/>
              </a:rPr>
              <a:t>.</a:t>
            </a:r>
            <a:endParaRPr sz="24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4"/>
          <p:cNvSpPr txBox="1"/>
          <p:nvPr>
            <p:ph type="title"/>
          </p:nvPr>
        </p:nvSpPr>
        <p:spPr>
          <a:xfrm>
            <a:off x="1187624" y="205978"/>
            <a:ext cx="74991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Desafío 10: </a:t>
            </a:r>
            <a:r>
              <a:rPr lang="es"/>
              <a:t>Prendiendo las compus parametrizado</a:t>
            </a:r>
            <a:endParaRPr/>
          </a:p>
        </p:txBody>
      </p:sp>
      <p:sp>
        <p:nvSpPr>
          <p:cNvPr id="310" name="Google Shape;310;p54"/>
          <p:cNvSpPr txBox="1"/>
          <p:nvPr/>
        </p:nvSpPr>
        <p:spPr>
          <a:xfrm>
            <a:off x="2265975" y="951688"/>
            <a:ext cx="5342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2400">
                <a:solidFill>
                  <a:schemeClr val="dk1"/>
                </a:solidFill>
                <a:latin typeface="Calibri"/>
                <a:ea typeface="Calibri"/>
                <a:cs typeface="Calibri"/>
                <a:sym typeface="Calibri"/>
              </a:rPr>
              <a:t>Accede al Desafío 10 haciendo click </a:t>
            </a:r>
            <a:r>
              <a:rPr lang="es" sz="2400" u="sng">
                <a:solidFill>
                  <a:schemeClr val="hlink"/>
                </a:solidFill>
                <a:latin typeface="Calibri"/>
                <a:ea typeface="Calibri"/>
                <a:cs typeface="Calibri"/>
                <a:sym typeface="Calibri"/>
                <a:hlinkClick r:id="rId3"/>
              </a:rPr>
              <a:t>aquí</a:t>
            </a:r>
            <a:r>
              <a:rPr lang="es" sz="2400">
                <a:solidFill>
                  <a:schemeClr val="dk1"/>
                </a:solidFill>
                <a:latin typeface="Calibri"/>
                <a:ea typeface="Calibri"/>
                <a:cs typeface="Calibri"/>
                <a:sym typeface="Calibri"/>
              </a:rPr>
              <a:t>.</a:t>
            </a:r>
            <a:endParaRPr sz="900">
              <a:solidFill>
                <a:srgbClr val="36525D"/>
              </a:solidFill>
              <a:highlight>
                <a:schemeClr val="lt1"/>
              </a:highlight>
              <a:latin typeface="Consolas"/>
              <a:ea typeface="Consolas"/>
              <a:cs typeface="Consolas"/>
              <a:sym typeface="Consolas"/>
            </a:endParaRPr>
          </a:p>
        </p:txBody>
      </p:sp>
      <p:pic>
        <p:nvPicPr>
          <p:cNvPr id="311" name="Google Shape;311;p54"/>
          <p:cNvPicPr preferRelativeResize="0"/>
          <p:nvPr/>
        </p:nvPicPr>
        <p:blipFill>
          <a:blip r:embed="rId4">
            <a:alphaModFix/>
          </a:blip>
          <a:stretch>
            <a:fillRect/>
          </a:stretch>
        </p:blipFill>
        <p:spPr>
          <a:xfrm>
            <a:off x="1103200" y="1609100"/>
            <a:ext cx="7866426" cy="744950"/>
          </a:xfrm>
          <a:prstGeom prst="rect">
            <a:avLst/>
          </a:prstGeom>
          <a:noFill/>
          <a:ln>
            <a:noFill/>
          </a:ln>
        </p:spPr>
      </p:pic>
      <p:pic>
        <p:nvPicPr>
          <p:cNvPr id="312" name="Google Shape;312;p54"/>
          <p:cNvPicPr preferRelativeResize="0"/>
          <p:nvPr/>
        </p:nvPicPr>
        <p:blipFill>
          <a:blip r:embed="rId5">
            <a:alphaModFix/>
          </a:blip>
          <a:stretch>
            <a:fillRect/>
          </a:stretch>
        </p:blipFill>
        <p:spPr>
          <a:xfrm>
            <a:off x="3794175" y="2457350"/>
            <a:ext cx="2286000" cy="2076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5"/>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Parametrización Procedimientos</a:t>
            </a:r>
            <a:endParaRPr/>
          </a:p>
        </p:txBody>
      </p:sp>
      <p:pic>
        <p:nvPicPr>
          <p:cNvPr id="318" name="Google Shape;318;p55"/>
          <p:cNvPicPr preferRelativeResize="0"/>
          <p:nvPr/>
        </p:nvPicPr>
        <p:blipFill>
          <a:blip r:embed="rId3">
            <a:alphaModFix/>
          </a:blip>
          <a:stretch>
            <a:fillRect/>
          </a:stretch>
        </p:blipFill>
        <p:spPr>
          <a:xfrm>
            <a:off x="1187625" y="1640251"/>
            <a:ext cx="7663125" cy="236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9"/>
          <p:cNvSpPr txBox="1"/>
          <p:nvPr>
            <p:ph type="title"/>
          </p:nvPr>
        </p:nvSpPr>
        <p:spPr>
          <a:xfrm>
            <a:off x="1187624" y="121078"/>
            <a:ext cx="7499100" cy="857400"/>
          </a:xfrm>
          <a:prstGeom prst="rect">
            <a:avLst/>
          </a:prstGeom>
        </p:spPr>
        <p:txBody>
          <a:bodyPr anchorCtr="0" anchor="ctr" bIns="91425" lIns="91425" spcFirstLastPara="1" rIns="91425" wrap="square" tIns="91425">
            <a:normAutofit/>
          </a:bodyPr>
          <a:lstStyle/>
          <a:p>
            <a:pPr indent="0" lvl="0" marL="0" rtl="0" algn="l">
              <a:spcBef>
                <a:spcPts val="640"/>
              </a:spcBef>
              <a:spcAft>
                <a:spcPts val="0"/>
              </a:spcAft>
              <a:buNone/>
            </a:pPr>
            <a:r>
              <a:rPr lang="es"/>
              <a:t>Pilas Bloques</a:t>
            </a:r>
            <a:endParaRPr/>
          </a:p>
        </p:txBody>
      </p:sp>
      <p:sp>
        <p:nvSpPr>
          <p:cNvPr id="124" name="Google Shape;124;p29"/>
          <p:cNvSpPr txBox="1"/>
          <p:nvPr>
            <p:ph idx="1" type="body"/>
          </p:nvPr>
        </p:nvSpPr>
        <p:spPr>
          <a:xfrm>
            <a:off x="1187625" y="928950"/>
            <a:ext cx="7700100" cy="3852900"/>
          </a:xfrm>
          <a:prstGeom prst="rect">
            <a:avLst/>
          </a:prstGeom>
        </p:spPr>
        <p:txBody>
          <a:bodyPr anchorCtr="0" anchor="t" bIns="91425" lIns="91425" spcFirstLastPara="1" rIns="91425" wrap="square" tIns="91425">
            <a:normAutofit fontScale="25000" lnSpcReduction="20000"/>
          </a:bodyPr>
          <a:lstStyle/>
          <a:p>
            <a:pPr indent="-355600" lvl="0" marL="457200" rtl="0" algn="just">
              <a:spcBef>
                <a:spcPts val="640"/>
              </a:spcBef>
              <a:spcAft>
                <a:spcPts val="0"/>
              </a:spcAft>
              <a:buSzPct val="100000"/>
              <a:buChar char="•"/>
            </a:pPr>
            <a:r>
              <a:rPr b="1" lang="es" sz="8000"/>
              <a:t>Pilas Bloques</a:t>
            </a:r>
            <a:r>
              <a:rPr lang="es" sz="8000"/>
              <a:t> es una </a:t>
            </a:r>
            <a:r>
              <a:rPr b="1" lang="es" sz="8000"/>
              <a:t>aplicación online para aprender a programar</a:t>
            </a:r>
            <a:r>
              <a:rPr lang="es" sz="8000"/>
              <a:t>, desarrollada en Argentina y especialmente diseñada para trabajar en la escuela.</a:t>
            </a:r>
            <a:endParaRPr sz="4800"/>
          </a:p>
          <a:p>
            <a:pPr indent="-355600" lvl="0" marL="457200" rtl="0" algn="just">
              <a:spcBef>
                <a:spcPts val="1000"/>
              </a:spcBef>
              <a:spcAft>
                <a:spcPts val="0"/>
              </a:spcAft>
              <a:buSzPct val="100000"/>
              <a:buChar char="•"/>
            </a:pPr>
            <a:r>
              <a:rPr lang="es" sz="8000"/>
              <a:t>Se proponen </a:t>
            </a:r>
            <a:r>
              <a:rPr b="1" lang="es" sz="8000"/>
              <a:t>desafíos </a:t>
            </a:r>
            <a:r>
              <a:rPr lang="es" sz="8000"/>
              <a:t>con diversos niveles de dificultad para acercar a las y los estudiantes al mundo de la </a:t>
            </a:r>
            <a:r>
              <a:rPr b="1" lang="es" sz="8000"/>
              <a:t>informática</a:t>
            </a:r>
            <a:r>
              <a:rPr b="1" lang="es" sz="8000"/>
              <a:t> por medio del enfoque de programación en bloques</a:t>
            </a:r>
            <a:r>
              <a:rPr lang="es" sz="8000"/>
              <a:t>.</a:t>
            </a:r>
            <a:endParaRPr sz="8000"/>
          </a:p>
          <a:p>
            <a:pPr indent="-355600" lvl="0" marL="457200" rtl="0" algn="just">
              <a:spcBef>
                <a:spcPts val="1200"/>
              </a:spcBef>
              <a:spcAft>
                <a:spcPts val="0"/>
              </a:spcAft>
              <a:buSzPct val="100000"/>
              <a:buChar char="•"/>
            </a:pPr>
            <a:r>
              <a:rPr b="1" lang="es" sz="8000"/>
              <a:t>Pilas Bloques</a:t>
            </a:r>
            <a:r>
              <a:rPr lang="es" sz="8000"/>
              <a:t> </a:t>
            </a:r>
            <a:r>
              <a:rPr b="1" lang="es" sz="8000"/>
              <a:t>está</a:t>
            </a:r>
            <a:r>
              <a:rPr b="1" lang="es" sz="8000"/>
              <a:t> desarrollada por la iniciativa Program.AR - Fundación Sadosky</a:t>
            </a:r>
            <a:r>
              <a:rPr lang="es" sz="8000"/>
              <a:t> con la colaboración del </a:t>
            </a:r>
            <a:r>
              <a:rPr b="1" lang="es" sz="8000"/>
              <a:t>proyecto Huayra</a:t>
            </a:r>
            <a:r>
              <a:rPr lang="es" sz="8000"/>
              <a:t>. Esta aplicación hace uso de la herramienta Pilas Engine Web desarrollada por Hugo Ruscitti.</a:t>
            </a:r>
            <a:endParaRPr sz="8000"/>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6"/>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Parametrización Procedimientos</a:t>
            </a:r>
            <a:endParaRPr/>
          </a:p>
        </p:txBody>
      </p:sp>
      <p:sp>
        <p:nvSpPr>
          <p:cNvPr id="324" name="Google Shape;324;p56"/>
          <p:cNvSpPr txBox="1"/>
          <p:nvPr/>
        </p:nvSpPr>
        <p:spPr>
          <a:xfrm>
            <a:off x="1736950" y="1132300"/>
            <a:ext cx="6315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latin typeface="Calibri"/>
                <a:ea typeface="Calibri"/>
                <a:cs typeface="Calibri"/>
                <a:sym typeface="Calibri"/>
              </a:rPr>
              <a:t>Los procedimientos pueden utilizar parámetros para adecuarse mejor a distintas soluciones.</a:t>
            </a:r>
            <a:endParaRPr sz="2400">
              <a:latin typeface="Calibri"/>
              <a:ea typeface="Calibri"/>
              <a:cs typeface="Calibri"/>
              <a:sym typeface="Calibri"/>
            </a:endParaRPr>
          </a:p>
          <a:p>
            <a:pPr indent="0" lvl="0" marL="0" rtl="0" algn="l">
              <a:spcBef>
                <a:spcPts val="0"/>
              </a:spcBef>
              <a:spcAft>
                <a:spcPts val="0"/>
              </a:spcAft>
              <a:buNone/>
            </a:pPr>
            <a:r>
              <a:rPr lang="es" sz="2400">
                <a:latin typeface="Calibri"/>
                <a:ea typeface="Calibri"/>
                <a:cs typeface="Calibri"/>
                <a:sym typeface="Calibri"/>
              </a:rPr>
              <a:t>La siguiente es una solución de “Desafío 4: No me canso de saltar” con un procedimiento y un parámetro:</a:t>
            </a:r>
            <a:endParaRPr sz="2400">
              <a:latin typeface="Calibri"/>
              <a:ea typeface="Calibri"/>
              <a:cs typeface="Calibri"/>
              <a:sym typeface="Calibri"/>
            </a:endParaRPr>
          </a:p>
        </p:txBody>
      </p:sp>
      <p:pic>
        <p:nvPicPr>
          <p:cNvPr id="325" name="Google Shape;325;p56"/>
          <p:cNvPicPr preferRelativeResize="0"/>
          <p:nvPr/>
        </p:nvPicPr>
        <p:blipFill>
          <a:blip r:embed="rId3">
            <a:alphaModFix/>
          </a:blip>
          <a:stretch>
            <a:fillRect/>
          </a:stretch>
        </p:blipFill>
        <p:spPr>
          <a:xfrm>
            <a:off x="2703550" y="3127125"/>
            <a:ext cx="4467225" cy="1685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7"/>
          <p:cNvSpPr txBox="1"/>
          <p:nvPr/>
        </p:nvSpPr>
        <p:spPr>
          <a:xfrm>
            <a:off x="2265975" y="2737800"/>
            <a:ext cx="5342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2400">
                <a:solidFill>
                  <a:schemeClr val="dk1"/>
                </a:solidFill>
                <a:latin typeface="Calibri"/>
                <a:ea typeface="Calibri"/>
                <a:cs typeface="Calibri"/>
                <a:sym typeface="Calibri"/>
              </a:rPr>
              <a:t>Accede al Desafío 11 haciendo click </a:t>
            </a:r>
            <a:r>
              <a:rPr lang="es" sz="2400" u="sng">
                <a:solidFill>
                  <a:schemeClr val="hlink"/>
                </a:solidFill>
                <a:latin typeface="Calibri"/>
                <a:ea typeface="Calibri"/>
                <a:cs typeface="Calibri"/>
                <a:sym typeface="Calibri"/>
                <a:hlinkClick r:id="rId3"/>
              </a:rPr>
              <a:t>aquí</a:t>
            </a:r>
            <a:r>
              <a:rPr lang="es" sz="2400">
                <a:solidFill>
                  <a:schemeClr val="dk1"/>
                </a:solidFill>
                <a:latin typeface="Calibri"/>
                <a:ea typeface="Calibri"/>
                <a:cs typeface="Calibri"/>
                <a:sym typeface="Calibri"/>
              </a:rPr>
              <a:t>.</a:t>
            </a:r>
            <a:endParaRPr sz="900">
              <a:solidFill>
                <a:srgbClr val="36525D"/>
              </a:solidFill>
              <a:highlight>
                <a:schemeClr val="lt1"/>
              </a:highlight>
              <a:latin typeface="Consolas"/>
              <a:ea typeface="Consolas"/>
              <a:cs typeface="Consolas"/>
              <a:sym typeface="Consolas"/>
            </a:endParaRPr>
          </a:p>
        </p:txBody>
      </p:sp>
      <p:pic>
        <p:nvPicPr>
          <p:cNvPr id="331" name="Google Shape;331;p57"/>
          <p:cNvPicPr preferRelativeResize="0"/>
          <p:nvPr/>
        </p:nvPicPr>
        <p:blipFill>
          <a:blip r:embed="rId4">
            <a:alphaModFix/>
          </a:blip>
          <a:stretch>
            <a:fillRect/>
          </a:stretch>
        </p:blipFill>
        <p:spPr>
          <a:xfrm>
            <a:off x="1316425" y="2116500"/>
            <a:ext cx="7499099" cy="757865"/>
          </a:xfrm>
          <a:prstGeom prst="rect">
            <a:avLst/>
          </a:prstGeom>
          <a:noFill/>
          <a:ln>
            <a:noFill/>
          </a:ln>
        </p:spPr>
      </p:pic>
      <p:sp>
        <p:nvSpPr>
          <p:cNvPr id="332" name="Google Shape;332;p57"/>
          <p:cNvSpPr txBox="1"/>
          <p:nvPr/>
        </p:nvSpPr>
        <p:spPr>
          <a:xfrm>
            <a:off x="1187625" y="1137600"/>
            <a:ext cx="73803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2400">
                <a:solidFill>
                  <a:schemeClr val="dk1"/>
                </a:solidFill>
                <a:latin typeface="Calibri"/>
                <a:ea typeface="Calibri"/>
                <a:cs typeface="Calibri"/>
                <a:sym typeface="Calibri"/>
              </a:rPr>
              <a:t>¿Cómo resolverías este desafío usando siempre el mismo procedimiento para dibujar cuadrados?</a:t>
            </a:r>
            <a:endParaRPr sz="900">
              <a:solidFill>
                <a:srgbClr val="36525D"/>
              </a:solidFill>
              <a:highlight>
                <a:schemeClr val="lt1"/>
              </a:highlight>
              <a:latin typeface="Consolas"/>
              <a:ea typeface="Consolas"/>
              <a:cs typeface="Consolas"/>
              <a:sym typeface="Consolas"/>
            </a:endParaRPr>
          </a:p>
        </p:txBody>
      </p:sp>
      <p:pic>
        <p:nvPicPr>
          <p:cNvPr id="333" name="Google Shape;333;p57"/>
          <p:cNvPicPr preferRelativeResize="0"/>
          <p:nvPr/>
        </p:nvPicPr>
        <p:blipFill>
          <a:blip r:embed="rId5">
            <a:alphaModFix/>
          </a:blip>
          <a:stretch>
            <a:fillRect/>
          </a:stretch>
        </p:blipFill>
        <p:spPr>
          <a:xfrm>
            <a:off x="4142800" y="3163100"/>
            <a:ext cx="1846350" cy="1664750"/>
          </a:xfrm>
          <a:prstGeom prst="rect">
            <a:avLst/>
          </a:prstGeom>
          <a:noFill/>
          <a:ln>
            <a:noFill/>
          </a:ln>
        </p:spPr>
      </p:pic>
      <p:sp>
        <p:nvSpPr>
          <p:cNvPr id="334" name="Google Shape;334;p57"/>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11: Dibujando escalera cuadrada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8"/>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Parametrización de soluciones</a:t>
            </a:r>
            <a:endParaRPr/>
          </a:p>
        </p:txBody>
      </p:sp>
      <p:sp>
        <p:nvSpPr>
          <p:cNvPr id="340" name="Google Shape;340;p58"/>
          <p:cNvSpPr txBox="1"/>
          <p:nvPr/>
        </p:nvSpPr>
        <p:spPr>
          <a:xfrm>
            <a:off x="1187625" y="1063375"/>
            <a:ext cx="73803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2400">
                <a:solidFill>
                  <a:schemeClr val="dk1"/>
                </a:solidFill>
                <a:latin typeface="Calibri"/>
                <a:ea typeface="Calibri"/>
                <a:cs typeface="Calibri"/>
                <a:sym typeface="Calibri"/>
              </a:rPr>
              <a:t>Una </a:t>
            </a:r>
            <a:r>
              <a:rPr lang="es" sz="2400">
                <a:solidFill>
                  <a:schemeClr val="dk1"/>
                </a:solidFill>
                <a:latin typeface="Calibri"/>
                <a:ea typeface="Calibri"/>
                <a:cs typeface="Calibri"/>
                <a:sym typeface="Calibri"/>
              </a:rPr>
              <a:t>Solución</a:t>
            </a:r>
            <a:r>
              <a:rPr lang="es" sz="2400">
                <a:solidFill>
                  <a:schemeClr val="dk1"/>
                </a:solidFill>
                <a:latin typeface="Calibri"/>
                <a:ea typeface="Calibri"/>
                <a:cs typeface="Calibri"/>
                <a:sym typeface="Calibri"/>
              </a:rPr>
              <a:t>:</a:t>
            </a:r>
            <a:endParaRPr sz="900">
              <a:solidFill>
                <a:srgbClr val="36525D"/>
              </a:solidFill>
              <a:highlight>
                <a:schemeClr val="lt1"/>
              </a:highlight>
              <a:latin typeface="Consolas"/>
              <a:ea typeface="Consolas"/>
              <a:cs typeface="Consolas"/>
              <a:sym typeface="Consolas"/>
            </a:endParaRPr>
          </a:p>
        </p:txBody>
      </p:sp>
      <p:pic>
        <p:nvPicPr>
          <p:cNvPr id="341" name="Google Shape;341;p58"/>
          <p:cNvPicPr preferRelativeResize="0"/>
          <p:nvPr/>
        </p:nvPicPr>
        <p:blipFill>
          <a:blip r:embed="rId3">
            <a:alphaModFix/>
          </a:blip>
          <a:stretch>
            <a:fillRect/>
          </a:stretch>
        </p:blipFill>
        <p:spPr>
          <a:xfrm>
            <a:off x="2564475" y="1765925"/>
            <a:ext cx="5092025" cy="2886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s"/>
              <a:t>Parametrización de soluciones</a:t>
            </a:r>
            <a:endParaRPr/>
          </a:p>
        </p:txBody>
      </p:sp>
      <p:sp>
        <p:nvSpPr>
          <p:cNvPr id="347" name="Google Shape;347;p59"/>
          <p:cNvSpPr txBox="1"/>
          <p:nvPr>
            <p:ph idx="1" type="body"/>
          </p:nvPr>
        </p:nvSpPr>
        <p:spPr>
          <a:xfrm>
            <a:off x="1187624" y="1200150"/>
            <a:ext cx="7499100" cy="3394500"/>
          </a:xfrm>
          <a:prstGeom prst="rect">
            <a:avLst/>
          </a:prstGeom>
        </p:spPr>
        <p:txBody>
          <a:bodyPr anchorCtr="0" anchor="t" bIns="91425" lIns="91425" spcFirstLastPara="1" rIns="91425" wrap="square" tIns="91425">
            <a:normAutofit/>
          </a:bodyPr>
          <a:lstStyle/>
          <a:p>
            <a:pPr indent="0" lvl="0" marL="0" rtl="0" algn="l">
              <a:spcBef>
                <a:spcPts val="640"/>
              </a:spcBef>
              <a:spcAft>
                <a:spcPts val="1200"/>
              </a:spcAft>
              <a:buNone/>
            </a:pPr>
            <a:r>
              <a:rPr lang="es" sz="2000"/>
              <a:t>La Parametrización permite resumir en un solo procedimiento lo que de otra forma precisaría varios o, en algunos casos, un número que no es posible determinar en el momento de pensar el programa.</a:t>
            </a:r>
            <a:endParaRPr sz="2000"/>
          </a:p>
        </p:txBody>
      </p:sp>
      <p:pic>
        <p:nvPicPr>
          <p:cNvPr id="348" name="Google Shape;348;p59"/>
          <p:cNvPicPr preferRelativeResize="0"/>
          <p:nvPr/>
        </p:nvPicPr>
        <p:blipFill>
          <a:blip r:embed="rId3">
            <a:alphaModFix/>
          </a:blip>
          <a:stretch>
            <a:fillRect/>
          </a:stretch>
        </p:blipFill>
        <p:spPr>
          <a:xfrm>
            <a:off x="5738150" y="2571750"/>
            <a:ext cx="3382850" cy="1598575"/>
          </a:xfrm>
          <a:prstGeom prst="rect">
            <a:avLst/>
          </a:prstGeom>
          <a:noFill/>
          <a:ln>
            <a:noFill/>
          </a:ln>
        </p:spPr>
      </p:pic>
      <p:pic>
        <p:nvPicPr>
          <p:cNvPr id="349" name="Google Shape;349;p59"/>
          <p:cNvPicPr preferRelativeResize="0"/>
          <p:nvPr/>
        </p:nvPicPr>
        <p:blipFill>
          <a:blip r:embed="rId4">
            <a:alphaModFix/>
          </a:blip>
          <a:stretch>
            <a:fillRect/>
          </a:stretch>
        </p:blipFill>
        <p:spPr>
          <a:xfrm>
            <a:off x="1028375" y="2417100"/>
            <a:ext cx="2060423" cy="1223375"/>
          </a:xfrm>
          <a:prstGeom prst="rect">
            <a:avLst/>
          </a:prstGeom>
          <a:noFill/>
          <a:ln>
            <a:noFill/>
          </a:ln>
        </p:spPr>
      </p:pic>
      <p:pic>
        <p:nvPicPr>
          <p:cNvPr id="350" name="Google Shape;350;p59"/>
          <p:cNvPicPr preferRelativeResize="0"/>
          <p:nvPr/>
        </p:nvPicPr>
        <p:blipFill>
          <a:blip r:embed="rId5">
            <a:alphaModFix/>
          </a:blip>
          <a:stretch>
            <a:fillRect/>
          </a:stretch>
        </p:blipFill>
        <p:spPr>
          <a:xfrm>
            <a:off x="1129175" y="3640473"/>
            <a:ext cx="2060425" cy="1174573"/>
          </a:xfrm>
          <a:prstGeom prst="rect">
            <a:avLst/>
          </a:prstGeom>
          <a:noFill/>
          <a:ln>
            <a:noFill/>
          </a:ln>
        </p:spPr>
      </p:pic>
      <p:pic>
        <p:nvPicPr>
          <p:cNvPr id="351" name="Google Shape;351;p59"/>
          <p:cNvPicPr preferRelativeResize="0"/>
          <p:nvPr/>
        </p:nvPicPr>
        <p:blipFill>
          <a:blip r:embed="rId6">
            <a:alphaModFix/>
          </a:blip>
          <a:stretch>
            <a:fillRect/>
          </a:stretch>
        </p:blipFill>
        <p:spPr>
          <a:xfrm>
            <a:off x="3189595" y="2827671"/>
            <a:ext cx="1913850" cy="1086729"/>
          </a:xfrm>
          <a:prstGeom prst="rect">
            <a:avLst/>
          </a:prstGeom>
          <a:noFill/>
          <a:ln>
            <a:noFill/>
          </a:ln>
        </p:spPr>
      </p:pic>
      <p:sp>
        <p:nvSpPr>
          <p:cNvPr id="352" name="Google Shape;352;p59"/>
          <p:cNvSpPr txBox="1"/>
          <p:nvPr/>
        </p:nvSpPr>
        <p:spPr>
          <a:xfrm>
            <a:off x="5179650" y="3090425"/>
            <a:ext cx="618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rgbClr val="002060"/>
                </a:solidFill>
              </a:rPr>
              <a:t>VS</a:t>
            </a:r>
            <a:endParaRPr b="1" sz="1700">
              <a:solidFill>
                <a:srgbClr val="00206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0"/>
          <p:cNvSpPr txBox="1"/>
          <p:nvPr>
            <p:ph type="title"/>
          </p:nvPr>
        </p:nvSpPr>
        <p:spPr>
          <a:xfrm>
            <a:off x="1187624" y="94303"/>
            <a:ext cx="74991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Ejercicio a resolver para la próxima clase</a:t>
            </a:r>
            <a:endParaRPr/>
          </a:p>
          <a:p>
            <a:pPr indent="0" lvl="0" marL="0" rtl="0" algn="ctr">
              <a:spcBef>
                <a:spcPts val="0"/>
              </a:spcBef>
              <a:spcAft>
                <a:spcPts val="0"/>
              </a:spcAft>
              <a:buNone/>
            </a:pPr>
            <a:r>
              <a:rPr lang="es"/>
              <a:t>Parametrización: Salvando la Navidad</a:t>
            </a:r>
            <a:endParaRPr/>
          </a:p>
        </p:txBody>
      </p:sp>
      <p:sp>
        <p:nvSpPr>
          <p:cNvPr id="358" name="Google Shape;358;p60"/>
          <p:cNvSpPr txBox="1"/>
          <p:nvPr/>
        </p:nvSpPr>
        <p:spPr>
          <a:xfrm>
            <a:off x="2265975" y="951688"/>
            <a:ext cx="53424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2400">
                <a:solidFill>
                  <a:schemeClr val="dk1"/>
                </a:solidFill>
                <a:latin typeface="Calibri"/>
                <a:ea typeface="Calibri"/>
                <a:cs typeface="Calibri"/>
                <a:sym typeface="Calibri"/>
              </a:rPr>
              <a:t>Accede al Desafío haciendo click </a:t>
            </a:r>
            <a:r>
              <a:rPr lang="es" sz="2400" u="sng">
                <a:solidFill>
                  <a:schemeClr val="hlink"/>
                </a:solidFill>
                <a:latin typeface="Calibri"/>
                <a:ea typeface="Calibri"/>
                <a:cs typeface="Calibri"/>
                <a:sym typeface="Calibri"/>
                <a:hlinkClick r:id="rId3"/>
              </a:rPr>
              <a:t>aquí</a:t>
            </a:r>
            <a:r>
              <a:rPr lang="es" sz="2400">
                <a:solidFill>
                  <a:schemeClr val="dk1"/>
                </a:solidFill>
                <a:latin typeface="Calibri"/>
                <a:ea typeface="Calibri"/>
                <a:cs typeface="Calibri"/>
                <a:sym typeface="Calibri"/>
              </a:rPr>
              <a:t>.</a:t>
            </a:r>
            <a:endParaRPr sz="900">
              <a:solidFill>
                <a:srgbClr val="36525D"/>
              </a:solidFill>
              <a:highlight>
                <a:schemeClr val="lt1"/>
              </a:highlight>
              <a:latin typeface="Consolas"/>
              <a:ea typeface="Consolas"/>
              <a:cs typeface="Consolas"/>
              <a:sym typeface="Consolas"/>
            </a:endParaRPr>
          </a:p>
        </p:txBody>
      </p:sp>
      <p:pic>
        <p:nvPicPr>
          <p:cNvPr id="359" name="Google Shape;359;p60"/>
          <p:cNvPicPr preferRelativeResize="0"/>
          <p:nvPr/>
        </p:nvPicPr>
        <p:blipFill>
          <a:blip r:embed="rId4">
            <a:alphaModFix/>
          </a:blip>
          <a:stretch>
            <a:fillRect/>
          </a:stretch>
        </p:blipFill>
        <p:spPr>
          <a:xfrm>
            <a:off x="1103200" y="1505802"/>
            <a:ext cx="7908951" cy="750925"/>
          </a:xfrm>
          <a:prstGeom prst="rect">
            <a:avLst/>
          </a:prstGeom>
          <a:noFill/>
          <a:ln>
            <a:noFill/>
          </a:ln>
        </p:spPr>
      </p:pic>
      <p:pic>
        <p:nvPicPr>
          <p:cNvPr id="360" name="Google Shape;360;p60"/>
          <p:cNvPicPr preferRelativeResize="0"/>
          <p:nvPr/>
        </p:nvPicPr>
        <p:blipFill>
          <a:blip r:embed="rId5">
            <a:alphaModFix/>
          </a:blip>
          <a:stretch>
            <a:fillRect/>
          </a:stretch>
        </p:blipFill>
        <p:spPr>
          <a:xfrm>
            <a:off x="3817988" y="2523702"/>
            <a:ext cx="2238375" cy="2057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1"/>
          <p:cNvSpPr txBox="1"/>
          <p:nvPr>
            <p:ph type="title"/>
          </p:nvPr>
        </p:nvSpPr>
        <p:spPr>
          <a:xfrm>
            <a:off x="1141799" y="2267953"/>
            <a:ext cx="7499100" cy="85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¡Muchas Gracias!</a:t>
            </a:r>
            <a:endParaRPr/>
          </a:p>
          <a:p>
            <a:pPr indent="0" lvl="0" marL="0" rtl="0" algn="ctr">
              <a:spcBef>
                <a:spcPts val="0"/>
              </a:spcBef>
              <a:spcAft>
                <a:spcPts val="0"/>
              </a:spcAft>
              <a:buNone/>
            </a:pPr>
            <a:r>
              <a:t/>
            </a:r>
            <a:endParaRPr/>
          </a:p>
        </p:txBody>
      </p:sp>
      <p:pic>
        <p:nvPicPr>
          <p:cNvPr id="366" name="Google Shape;366;p61"/>
          <p:cNvPicPr preferRelativeResize="0"/>
          <p:nvPr/>
        </p:nvPicPr>
        <p:blipFill>
          <a:blip r:embed="rId3">
            <a:alphaModFix/>
          </a:blip>
          <a:stretch>
            <a:fillRect/>
          </a:stretch>
        </p:blipFill>
        <p:spPr>
          <a:xfrm>
            <a:off x="3819788" y="744125"/>
            <a:ext cx="2143125" cy="1457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72" name="Google Shape;372;p6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73" name="Google Shape;373;p62"/>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374" name="Google Shape;374;p62"/>
          <p:cNvSpPr txBox="1"/>
          <p:nvPr/>
        </p:nvSpPr>
        <p:spPr>
          <a:xfrm>
            <a:off x="474025" y="2591725"/>
            <a:ext cx="8249400" cy="12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600">
                <a:solidFill>
                  <a:srgbClr val="FF7D17"/>
                </a:solidFill>
                <a:latin typeface="Montserrat ExtraBold"/>
                <a:ea typeface="Montserrat ExtraBold"/>
                <a:cs typeface="Montserrat ExtraBold"/>
                <a:sym typeface="Montserrat ExtraBold"/>
              </a:rPr>
              <a:t>Construcción de Apps Móviles con AppInventor</a:t>
            </a:r>
            <a:endParaRPr sz="3600">
              <a:solidFill>
                <a:srgbClr val="FF7D17"/>
              </a:solidFill>
              <a:latin typeface="Montserrat ExtraBold"/>
              <a:ea typeface="Montserrat ExtraBold"/>
              <a:cs typeface="Montserrat ExtraBold"/>
              <a:sym typeface="Montserrat Extra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3"/>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Temario</a:t>
            </a:r>
            <a:endParaRPr/>
          </a:p>
        </p:txBody>
      </p:sp>
      <p:sp>
        <p:nvSpPr>
          <p:cNvPr id="380" name="Google Shape;380;p63"/>
          <p:cNvSpPr txBox="1"/>
          <p:nvPr>
            <p:ph idx="1" type="body"/>
          </p:nvPr>
        </p:nvSpPr>
        <p:spPr>
          <a:xfrm>
            <a:off x="1187625" y="1009125"/>
            <a:ext cx="7499100" cy="3748500"/>
          </a:xfrm>
          <a:prstGeom prst="rect">
            <a:avLst/>
          </a:prstGeom>
        </p:spPr>
        <p:txBody>
          <a:bodyPr anchorCtr="0" anchor="t" bIns="91425" lIns="91425" spcFirstLastPara="1" rIns="91425" wrap="square" tIns="91425">
            <a:normAutofit fontScale="92500" lnSpcReduction="20000"/>
          </a:bodyPr>
          <a:lstStyle/>
          <a:p>
            <a:pPr indent="-416560" lvl="0" marL="457200" rtl="0" algn="l">
              <a:spcBef>
                <a:spcPts val="640"/>
              </a:spcBef>
              <a:spcAft>
                <a:spcPts val="0"/>
              </a:spcAft>
              <a:buSzPct val="100000"/>
              <a:buChar char="•"/>
            </a:pPr>
            <a:r>
              <a:rPr lang="es"/>
              <a:t>Introducción a MIT AppInventor</a:t>
            </a:r>
            <a:endParaRPr/>
          </a:p>
          <a:p>
            <a:pPr indent="-416560" lvl="0" marL="457200" rtl="0" algn="l">
              <a:spcBef>
                <a:spcPts val="0"/>
              </a:spcBef>
              <a:spcAft>
                <a:spcPts val="0"/>
              </a:spcAft>
              <a:buSzPct val="100000"/>
              <a:buChar char="•"/>
            </a:pPr>
            <a:r>
              <a:rPr lang="es"/>
              <a:t>Mi primer App: Animales</a:t>
            </a:r>
            <a:endParaRPr/>
          </a:p>
          <a:p>
            <a:pPr indent="-393065" lvl="1" marL="914400" rtl="0" algn="l">
              <a:spcBef>
                <a:spcPts val="0"/>
              </a:spcBef>
              <a:spcAft>
                <a:spcPts val="0"/>
              </a:spcAft>
              <a:buSzPct val="100000"/>
              <a:buChar char="–"/>
            </a:pPr>
            <a:r>
              <a:rPr lang="es"/>
              <a:t>Crear un proyecto</a:t>
            </a:r>
            <a:endParaRPr/>
          </a:p>
          <a:p>
            <a:pPr indent="-393065" lvl="1" marL="914400" rtl="0" algn="l">
              <a:spcBef>
                <a:spcPts val="0"/>
              </a:spcBef>
              <a:spcAft>
                <a:spcPts val="0"/>
              </a:spcAft>
              <a:buSzPct val="100000"/>
              <a:buChar char="–"/>
            </a:pPr>
            <a:r>
              <a:rPr lang="es"/>
              <a:t>Modo diseño y modo bloques (programación)</a:t>
            </a:r>
            <a:endParaRPr/>
          </a:p>
          <a:p>
            <a:pPr indent="-393065" lvl="1" marL="914400" rtl="0" algn="l">
              <a:spcBef>
                <a:spcPts val="0"/>
              </a:spcBef>
              <a:spcAft>
                <a:spcPts val="0"/>
              </a:spcAft>
              <a:buSzPct val="100000"/>
              <a:buChar char="–"/>
            </a:pPr>
            <a:r>
              <a:rPr lang="es"/>
              <a:t>Subir recursos: imágenes, sonidos</a:t>
            </a:r>
            <a:endParaRPr/>
          </a:p>
          <a:p>
            <a:pPr indent="-393065" lvl="1" marL="914400" rtl="0" algn="l">
              <a:spcBef>
                <a:spcPts val="0"/>
              </a:spcBef>
              <a:spcAft>
                <a:spcPts val="0"/>
              </a:spcAft>
              <a:buSzPct val="100000"/>
              <a:buChar char="–"/>
            </a:pPr>
            <a:r>
              <a:rPr lang="es"/>
              <a:t>El c</a:t>
            </a:r>
            <a:r>
              <a:rPr lang="es"/>
              <a:t>omponente sonido</a:t>
            </a:r>
            <a:endParaRPr/>
          </a:p>
          <a:p>
            <a:pPr indent="-393065" lvl="1" marL="914400" rtl="0" algn="l">
              <a:spcBef>
                <a:spcPts val="0"/>
              </a:spcBef>
              <a:spcAft>
                <a:spcPts val="0"/>
              </a:spcAft>
              <a:buSzPct val="100000"/>
              <a:buChar char="–"/>
            </a:pPr>
            <a:r>
              <a:rPr lang="es"/>
              <a:t>El a</a:t>
            </a:r>
            <a:r>
              <a:rPr lang="es"/>
              <a:t>celerómetro</a:t>
            </a:r>
            <a:endParaRPr/>
          </a:p>
          <a:p>
            <a:pPr indent="-393065" lvl="1" marL="914400" rtl="0" algn="l">
              <a:spcBef>
                <a:spcPts val="0"/>
              </a:spcBef>
              <a:spcAft>
                <a:spcPts val="0"/>
              </a:spcAft>
              <a:buSzPct val="100000"/>
              <a:buChar char="–"/>
            </a:pPr>
            <a:r>
              <a:rPr lang="es"/>
              <a:t>Probar e instalar apps en el celular</a:t>
            </a:r>
            <a:endParaRPr/>
          </a:p>
          <a:p>
            <a:pPr indent="-416560" lvl="0" marL="457200" rtl="0" algn="l">
              <a:spcBef>
                <a:spcPts val="0"/>
              </a:spcBef>
              <a:spcAft>
                <a:spcPts val="0"/>
              </a:spcAft>
              <a:buSzPct val="100000"/>
              <a:buChar char="•"/>
            </a:pPr>
            <a:r>
              <a:rPr lang="es"/>
              <a:t>Resolver desafíos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1187624" y="205978"/>
            <a:ext cx="7499100" cy="857400"/>
          </a:xfrm>
          <a:prstGeom prst="rect">
            <a:avLst/>
          </a:prstGeom>
          <a:noFill/>
          <a:ln>
            <a:noFill/>
          </a:ln>
        </p:spPr>
        <p:txBody>
          <a:bodyPr anchorCtr="0" anchor="ctr" bIns="45675" lIns="45675" spcFirstLastPara="1" rIns="45675" wrap="square" tIns="45675">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¿Qué es MIT AppInventor?</a:t>
            </a:r>
            <a:endParaRPr/>
          </a:p>
        </p:txBody>
      </p:sp>
      <p:sp>
        <p:nvSpPr>
          <p:cNvPr id="386" name="Google Shape;386;p64"/>
          <p:cNvSpPr txBox="1"/>
          <p:nvPr>
            <p:ph idx="1" type="body"/>
          </p:nvPr>
        </p:nvSpPr>
        <p:spPr>
          <a:xfrm>
            <a:off x="1187625" y="1200150"/>
            <a:ext cx="7676400" cy="3394500"/>
          </a:xfrm>
          <a:prstGeom prst="rect">
            <a:avLst/>
          </a:prstGeom>
          <a:noFill/>
          <a:ln>
            <a:noFill/>
          </a:ln>
        </p:spPr>
        <p:txBody>
          <a:bodyPr anchorCtr="0" anchor="t" bIns="45675" lIns="45675" spcFirstLastPara="1" rIns="45675" wrap="square" tIns="45675">
            <a:normAutofit/>
          </a:bodyPr>
          <a:lstStyle/>
          <a:p>
            <a:pPr indent="0" lvl="0" marL="0" marR="0" rtl="0" algn="just">
              <a:lnSpc>
                <a:spcPct val="150000"/>
              </a:lnSpc>
              <a:spcBef>
                <a:spcPts val="0"/>
              </a:spcBef>
              <a:spcAft>
                <a:spcPts val="0"/>
              </a:spcAft>
              <a:buClr>
                <a:srgbClr val="000000"/>
              </a:buClr>
              <a:buSzPts val="2000"/>
              <a:buFont typeface="Arial"/>
              <a:buNone/>
            </a:pPr>
            <a:r>
              <a:rPr b="0" i="0" lang="es" sz="2000" u="none" cap="none" strike="noStrike">
                <a:solidFill>
                  <a:srgbClr val="000000"/>
                </a:solidFill>
                <a:latin typeface="Calibri"/>
                <a:ea typeface="Calibri"/>
                <a:cs typeface="Calibri"/>
                <a:sym typeface="Calibri"/>
              </a:rPr>
              <a:t>Es una herramienta diseñada y desarrollada por el MIT (Massachusetts Institute of Technology) que permite </a:t>
            </a:r>
            <a:r>
              <a:rPr b="1" i="0" lang="es" sz="2000" u="none" cap="none" strike="noStrike">
                <a:solidFill>
                  <a:srgbClr val="000000"/>
                </a:solidFill>
              </a:rPr>
              <a:t>crear aplicaciones móviles</a:t>
            </a:r>
            <a:r>
              <a:rPr b="0" i="0" lang="es" sz="2000" u="none" cap="none" strike="noStrike">
                <a:solidFill>
                  <a:srgbClr val="000000"/>
                </a:solidFill>
                <a:latin typeface="Calibri"/>
                <a:ea typeface="Calibri"/>
                <a:cs typeface="Calibri"/>
                <a:sym typeface="Calibri"/>
              </a:rPr>
              <a:t> para </a:t>
            </a:r>
            <a:r>
              <a:rPr b="1" i="0" lang="es" sz="2000" u="none" cap="none" strike="noStrike">
                <a:solidFill>
                  <a:srgbClr val="000000"/>
                </a:solidFill>
              </a:rPr>
              <a:t>dispositivos Android</a:t>
            </a:r>
            <a:r>
              <a:rPr b="0" i="0" lang="es" sz="2000" u="none" cap="none" strike="noStrike">
                <a:solidFill>
                  <a:srgbClr val="000000"/>
                </a:solidFill>
                <a:latin typeface="Calibri"/>
                <a:ea typeface="Calibri"/>
                <a:cs typeface="Calibri"/>
                <a:sym typeface="Calibri"/>
              </a:rPr>
              <a:t> de una manera </a:t>
            </a:r>
            <a:r>
              <a:rPr b="1" i="0" lang="es" sz="2000" u="none" cap="none" strike="noStrike">
                <a:solidFill>
                  <a:srgbClr val="000000"/>
                </a:solidFill>
              </a:rPr>
              <a:t>fácil y visual</a:t>
            </a:r>
            <a:r>
              <a:rPr b="0" i="0" lang="es" sz="2000" u="none" cap="none" strike="noStrike">
                <a:solidFill>
                  <a:srgbClr val="000000"/>
                </a:solidFill>
                <a:latin typeface="Calibri"/>
                <a:ea typeface="Calibri"/>
                <a:cs typeface="Calibri"/>
                <a:sym typeface="Calibri"/>
              </a:rPr>
              <a:t>, usando el enfoque de </a:t>
            </a:r>
            <a:r>
              <a:rPr b="1" i="0" lang="es" sz="2000" u="none" cap="none" strike="noStrike">
                <a:solidFill>
                  <a:srgbClr val="000000"/>
                </a:solidFill>
              </a:rPr>
              <a:t>progra</a:t>
            </a:r>
            <a:r>
              <a:rPr b="1" lang="es" sz="2000">
                <a:solidFill>
                  <a:srgbClr val="000000"/>
                </a:solidFill>
              </a:rPr>
              <a:t>mación basada en </a:t>
            </a:r>
            <a:r>
              <a:rPr b="1" i="0" lang="es" sz="2000" u="none" cap="none" strike="noStrike">
                <a:solidFill>
                  <a:srgbClr val="000000"/>
                </a:solidFill>
              </a:rPr>
              <a:t>bloques</a:t>
            </a:r>
            <a:r>
              <a:rPr b="0" i="0" lang="es" sz="2000" u="none" cap="none" strike="noStrike">
                <a:solidFill>
                  <a:srgbClr val="000000"/>
                </a:solidFill>
                <a:latin typeface="Calibri"/>
                <a:ea typeface="Calibri"/>
                <a:cs typeface="Calibri"/>
                <a:sym typeface="Calibri"/>
              </a:rPr>
              <a:t>. </a:t>
            </a:r>
            <a:endParaRPr b="0" i="0" sz="20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000"/>
              <a:buFont typeface="Arial"/>
              <a:buNone/>
            </a:pPr>
            <a:r>
              <a:rPr b="0" i="0" lang="es" sz="2000" u="none" cap="none" strike="noStrike">
                <a:solidFill>
                  <a:srgbClr val="000000"/>
                </a:solidFill>
                <a:latin typeface="Calibri"/>
                <a:ea typeface="Calibri"/>
                <a:cs typeface="Calibri"/>
                <a:sym typeface="Calibri"/>
              </a:rPr>
              <a:t>Se encuentra disponible </a:t>
            </a:r>
            <a:r>
              <a:rPr b="0" i="0" lang="es" sz="2000" u="sng" cap="none" strike="noStrike">
                <a:solidFill>
                  <a:schemeClr val="hlink"/>
                </a:solidFill>
                <a:latin typeface="Calibri"/>
                <a:ea typeface="Calibri"/>
                <a:cs typeface="Calibri"/>
                <a:sym typeface="Calibri"/>
                <a:hlinkClick r:id="rId3"/>
              </a:rPr>
              <a:t>http://appinventor.mit.edu</a:t>
            </a:r>
            <a:endParaRPr/>
          </a:p>
          <a:p>
            <a:pPr indent="63500" lvl="0" marL="139700" marR="0" rtl="0" algn="ctr">
              <a:lnSpc>
                <a:spcPct val="100000"/>
              </a:lnSpc>
              <a:spcBef>
                <a:spcPts val="0"/>
              </a:spcBef>
              <a:spcAft>
                <a:spcPts val="0"/>
              </a:spcAft>
              <a:buClr>
                <a:srgbClr val="000000"/>
              </a:buClr>
              <a:buSzPts val="2000"/>
              <a:buFont typeface="Arial"/>
              <a:buNone/>
            </a:pPr>
            <a:r>
              <a:t/>
            </a:r>
            <a:endParaRPr sz="2000"/>
          </a:p>
        </p:txBody>
      </p:sp>
      <p:pic>
        <p:nvPicPr>
          <p:cNvPr descr="Google Shape;89;p14" id="387" name="Google Shape;387;p64"/>
          <p:cNvPicPr preferRelativeResize="0"/>
          <p:nvPr/>
        </p:nvPicPr>
        <p:blipFill rotWithShape="1">
          <a:blip r:embed="rId4">
            <a:alphaModFix/>
          </a:blip>
          <a:srcRect b="6594" l="17777" r="14393" t="17687"/>
          <a:stretch/>
        </p:blipFill>
        <p:spPr>
          <a:xfrm>
            <a:off x="1187625" y="3549988"/>
            <a:ext cx="1983999" cy="933850"/>
          </a:xfrm>
          <a:prstGeom prst="rect">
            <a:avLst/>
          </a:prstGeom>
          <a:noFill/>
          <a:ln>
            <a:noFill/>
          </a:ln>
        </p:spPr>
      </p:pic>
      <p:pic>
        <p:nvPicPr>
          <p:cNvPr descr="Google Shape;90;p14" id="388" name="Google Shape;388;p64"/>
          <p:cNvPicPr preferRelativeResize="0"/>
          <p:nvPr/>
        </p:nvPicPr>
        <p:blipFill rotWithShape="1">
          <a:blip r:embed="rId5">
            <a:alphaModFix/>
          </a:blip>
          <a:srcRect b="30081" l="30139" r="12319" t="24710"/>
          <a:stretch/>
        </p:blipFill>
        <p:spPr>
          <a:xfrm>
            <a:off x="4042325" y="3631713"/>
            <a:ext cx="1983999" cy="857401"/>
          </a:xfrm>
          <a:prstGeom prst="rect">
            <a:avLst/>
          </a:prstGeom>
          <a:noFill/>
          <a:ln>
            <a:noFill/>
          </a:ln>
        </p:spPr>
      </p:pic>
      <p:sp>
        <p:nvSpPr>
          <p:cNvPr id="389" name="Google Shape;389;p64"/>
          <p:cNvSpPr/>
          <p:nvPr/>
        </p:nvSpPr>
        <p:spPr>
          <a:xfrm>
            <a:off x="3376474" y="3940077"/>
            <a:ext cx="460998" cy="393066"/>
          </a:xfrm>
          <a:custGeom>
            <a:rect b="b" l="l" r="r" t="t"/>
            <a:pathLst>
              <a:path extrusionOk="0" h="21600" w="21600">
                <a:moveTo>
                  <a:pt x="0" y="7759"/>
                </a:moveTo>
                <a:lnTo>
                  <a:pt x="7344" y="7759"/>
                </a:lnTo>
                <a:lnTo>
                  <a:pt x="7344" y="0"/>
                </a:lnTo>
                <a:lnTo>
                  <a:pt x="14256" y="0"/>
                </a:lnTo>
                <a:lnTo>
                  <a:pt x="14256" y="7759"/>
                </a:lnTo>
                <a:lnTo>
                  <a:pt x="21600" y="7759"/>
                </a:lnTo>
                <a:lnTo>
                  <a:pt x="21600" y="13841"/>
                </a:lnTo>
                <a:lnTo>
                  <a:pt x="14256" y="13841"/>
                </a:lnTo>
                <a:lnTo>
                  <a:pt x="14256" y="21600"/>
                </a:lnTo>
                <a:lnTo>
                  <a:pt x="7344" y="21600"/>
                </a:lnTo>
                <a:lnTo>
                  <a:pt x="7344" y="13841"/>
                </a:lnTo>
                <a:lnTo>
                  <a:pt x="0" y="13841"/>
                </a:lnTo>
                <a:close/>
              </a:path>
            </a:pathLst>
          </a:custGeom>
          <a:solidFill>
            <a:srgbClr val="FF5722"/>
          </a:solidFill>
          <a:ln cap="flat" cmpd="sng" w="952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4"/>
          <p:cNvSpPr/>
          <p:nvPr/>
        </p:nvSpPr>
        <p:spPr>
          <a:xfrm>
            <a:off x="6183023" y="3934001"/>
            <a:ext cx="460998" cy="405216"/>
          </a:xfrm>
          <a:custGeom>
            <a:rect b="b" l="l" r="r" t="t"/>
            <a:pathLst>
              <a:path extrusionOk="0" h="21600" w="21600">
                <a:moveTo>
                  <a:pt x="0" y="0"/>
                </a:moveTo>
                <a:lnTo>
                  <a:pt x="21600" y="0"/>
                </a:lnTo>
                <a:lnTo>
                  <a:pt x="21600" y="8640"/>
                </a:lnTo>
                <a:lnTo>
                  <a:pt x="0" y="8640"/>
                </a:lnTo>
                <a:close/>
                <a:moveTo>
                  <a:pt x="0" y="12960"/>
                </a:moveTo>
                <a:lnTo>
                  <a:pt x="21600" y="12960"/>
                </a:lnTo>
                <a:lnTo>
                  <a:pt x="21600" y="21600"/>
                </a:lnTo>
                <a:lnTo>
                  <a:pt x="0" y="21600"/>
                </a:lnTo>
                <a:close/>
              </a:path>
            </a:pathLst>
          </a:custGeom>
          <a:solidFill>
            <a:srgbClr val="FF5722"/>
          </a:solidFill>
          <a:ln cap="flat" cmpd="sng" w="952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4"/>
          <p:cNvSpPr/>
          <p:nvPr/>
        </p:nvSpPr>
        <p:spPr>
          <a:xfrm>
            <a:off x="6897025" y="3631719"/>
            <a:ext cx="2254500" cy="857400"/>
          </a:xfrm>
          <a:prstGeom prst="roundRect">
            <a:avLst>
              <a:gd fmla="val 16667" name="adj"/>
            </a:avLst>
          </a:prstGeom>
          <a:solidFill>
            <a:schemeClr val="accent2"/>
          </a:solidFill>
          <a:ln cap="flat" cmpd="sng" w="9525">
            <a:solidFill>
              <a:srgbClr val="1F497D"/>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94;p14" id="392" name="Google Shape;392;p64"/>
          <p:cNvPicPr preferRelativeResize="0"/>
          <p:nvPr/>
        </p:nvPicPr>
        <p:blipFill rotWithShape="1">
          <a:blip r:embed="rId6">
            <a:alphaModFix/>
          </a:blip>
          <a:srcRect b="24361" l="30391" r="46681" t="16207"/>
          <a:stretch/>
        </p:blipFill>
        <p:spPr>
          <a:xfrm>
            <a:off x="8052094" y="3705899"/>
            <a:ext cx="971626" cy="709046"/>
          </a:xfrm>
          <a:prstGeom prst="rect">
            <a:avLst/>
          </a:prstGeom>
          <a:noFill/>
          <a:ln>
            <a:noFill/>
          </a:ln>
        </p:spPr>
      </p:pic>
      <p:pic>
        <p:nvPicPr>
          <p:cNvPr descr="Google Shape;95;p14" id="393" name="Google Shape;393;p64"/>
          <p:cNvPicPr preferRelativeResize="0"/>
          <p:nvPr/>
        </p:nvPicPr>
        <p:blipFill rotWithShape="1">
          <a:blip r:embed="rId7">
            <a:alphaModFix/>
          </a:blip>
          <a:srcRect b="24162" l="30322" r="46747" t="16090"/>
          <a:stretch/>
        </p:blipFill>
        <p:spPr>
          <a:xfrm>
            <a:off x="6971986" y="3704004"/>
            <a:ext cx="971626" cy="712813"/>
          </a:xfrm>
          <a:prstGeom prst="rect">
            <a:avLst/>
          </a:prstGeom>
          <a:noFill/>
          <a:ln>
            <a:noFill/>
          </a:ln>
        </p:spPr>
      </p:pic>
      <p:sp>
        <p:nvSpPr>
          <p:cNvPr id="394" name="Google Shape;394;p64"/>
          <p:cNvSpPr txBox="1"/>
          <p:nvPr/>
        </p:nvSpPr>
        <p:spPr>
          <a:xfrm>
            <a:off x="1462100" y="4407625"/>
            <a:ext cx="1122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900">
                <a:solidFill>
                  <a:schemeClr val="dk2"/>
                </a:solidFill>
                <a:latin typeface="Saira Condensed"/>
                <a:ea typeface="Saira Condensed"/>
                <a:cs typeface="Saira Condensed"/>
                <a:sym typeface="Saira Condensed"/>
              </a:rPr>
              <a:t>Diseño</a:t>
            </a:r>
            <a:endParaRPr b="1" sz="1900">
              <a:solidFill>
                <a:schemeClr val="dk2"/>
              </a:solidFill>
              <a:latin typeface="Saira Condensed"/>
              <a:ea typeface="Saira Condensed"/>
              <a:cs typeface="Saira Condensed"/>
              <a:sym typeface="Saira Condensed"/>
            </a:endParaRPr>
          </a:p>
        </p:txBody>
      </p:sp>
      <p:sp>
        <p:nvSpPr>
          <p:cNvPr id="395" name="Google Shape;395;p64"/>
          <p:cNvSpPr txBox="1"/>
          <p:nvPr/>
        </p:nvSpPr>
        <p:spPr>
          <a:xfrm>
            <a:off x="4357700" y="4407625"/>
            <a:ext cx="144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900">
                <a:solidFill>
                  <a:schemeClr val="dk2"/>
                </a:solidFill>
                <a:latin typeface="Saira Condensed"/>
                <a:ea typeface="Saira Condensed"/>
                <a:cs typeface="Saira Condensed"/>
                <a:sym typeface="Saira Condensed"/>
              </a:rPr>
              <a:t>Programación</a:t>
            </a:r>
            <a:endParaRPr b="1" sz="1900">
              <a:solidFill>
                <a:schemeClr val="dk2"/>
              </a:solidFill>
              <a:latin typeface="Saira Condensed"/>
              <a:ea typeface="Saira Condensed"/>
              <a:cs typeface="Saira Condensed"/>
              <a:sym typeface="Saira Condensed"/>
            </a:endParaRPr>
          </a:p>
        </p:txBody>
      </p:sp>
      <p:sp>
        <p:nvSpPr>
          <p:cNvPr id="396" name="Google Shape;396;p64"/>
          <p:cNvSpPr txBox="1"/>
          <p:nvPr/>
        </p:nvSpPr>
        <p:spPr>
          <a:xfrm>
            <a:off x="7329500" y="4407625"/>
            <a:ext cx="144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900">
                <a:solidFill>
                  <a:schemeClr val="dk2"/>
                </a:solidFill>
                <a:latin typeface="Saira Condensed"/>
                <a:ea typeface="Saira Condensed"/>
                <a:cs typeface="Saira Condensed"/>
                <a:sym typeface="Saira Condensed"/>
              </a:rPr>
              <a:t>App</a:t>
            </a:r>
            <a:endParaRPr b="1" sz="1900">
              <a:solidFill>
                <a:schemeClr val="dk2"/>
              </a:solidFill>
              <a:latin typeface="Saira Condensed"/>
              <a:ea typeface="Saira Condensed"/>
              <a:cs typeface="Saira Condensed"/>
              <a:sym typeface="Saira Condensed"/>
            </a:endParaRPr>
          </a:p>
        </p:txBody>
      </p:sp>
      <p:sp>
        <p:nvSpPr>
          <p:cNvPr id="397" name="Google Shape;397;p6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5"/>
          <p:cNvSpPr txBox="1"/>
          <p:nvPr>
            <p:ph type="title"/>
          </p:nvPr>
        </p:nvSpPr>
        <p:spPr>
          <a:xfrm>
            <a:off x="1187624" y="153753"/>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¿Qué necesitamos?</a:t>
            </a:r>
            <a:endParaRPr/>
          </a:p>
        </p:txBody>
      </p:sp>
      <p:grpSp>
        <p:nvGrpSpPr>
          <p:cNvPr id="403" name="Google Shape;403;p65"/>
          <p:cNvGrpSpPr/>
          <p:nvPr/>
        </p:nvGrpSpPr>
        <p:grpSpPr>
          <a:xfrm>
            <a:off x="1882624" y="1293137"/>
            <a:ext cx="4697189" cy="1064492"/>
            <a:chOff x="0" y="0"/>
            <a:chExt cx="4697189" cy="1419322"/>
          </a:xfrm>
        </p:grpSpPr>
        <p:pic>
          <p:nvPicPr>
            <p:cNvPr descr="Google Shape;102;p15" id="404" name="Google Shape;404;p65"/>
            <p:cNvPicPr preferRelativeResize="0"/>
            <p:nvPr/>
          </p:nvPicPr>
          <p:blipFill rotWithShape="1">
            <a:blip r:embed="rId3">
              <a:alphaModFix/>
            </a:blip>
            <a:srcRect b="0" l="0" r="0" t="0"/>
            <a:stretch/>
          </p:blipFill>
          <p:spPr>
            <a:xfrm>
              <a:off x="3598413" y="0"/>
              <a:ext cx="1098776" cy="1098775"/>
            </a:xfrm>
            <a:prstGeom prst="rect">
              <a:avLst/>
            </a:prstGeom>
            <a:noFill/>
            <a:ln>
              <a:noFill/>
            </a:ln>
          </p:spPr>
        </p:pic>
        <p:sp>
          <p:nvSpPr>
            <p:cNvPr id="405" name="Google Shape;405;p65"/>
            <p:cNvSpPr txBox="1"/>
            <p:nvPr/>
          </p:nvSpPr>
          <p:spPr>
            <a:xfrm>
              <a:off x="0" y="471922"/>
              <a:ext cx="3850500" cy="947400"/>
            </a:xfrm>
            <a:prstGeom prst="rect">
              <a:avLst/>
            </a:prstGeom>
            <a:noFill/>
            <a:ln>
              <a:noFill/>
            </a:ln>
          </p:spPr>
          <p:txBody>
            <a:bodyPr anchorCtr="0" anchor="ctr" bIns="91400" lIns="91400" spcFirstLastPara="1" rIns="91400" wrap="square" tIns="91400">
              <a:noAutofit/>
            </a:bodyPr>
            <a:lstStyle/>
            <a:p>
              <a:pPr indent="457200" lvl="0" marL="0" marR="0" rtl="0" algn="l">
                <a:lnSpc>
                  <a:spcPct val="115000"/>
                </a:lnSpc>
                <a:spcBef>
                  <a:spcPts val="0"/>
                </a:spcBef>
                <a:spcAft>
                  <a:spcPts val="0"/>
                </a:spcAft>
                <a:buClr>
                  <a:srgbClr val="000000"/>
                </a:buClr>
                <a:buSzPts val="2400"/>
                <a:buFont typeface="Calibri"/>
                <a:buNone/>
              </a:pPr>
              <a:r>
                <a:rPr b="0" i="0" lang="es" sz="2400" u="none" cap="none" strike="noStrike">
                  <a:solidFill>
                    <a:srgbClr val="000000"/>
                  </a:solidFill>
                  <a:latin typeface="Calibri"/>
                  <a:ea typeface="Calibri"/>
                  <a:cs typeface="Calibri"/>
                  <a:sym typeface="Calibri"/>
                </a:rPr>
                <a:t>Una cuenta de email en</a:t>
              </a:r>
              <a:endParaRPr/>
            </a:p>
          </p:txBody>
        </p:sp>
      </p:grpSp>
      <p:grpSp>
        <p:nvGrpSpPr>
          <p:cNvPr id="406" name="Google Shape;406;p65"/>
          <p:cNvGrpSpPr/>
          <p:nvPr/>
        </p:nvGrpSpPr>
        <p:grpSpPr>
          <a:xfrm>
            <a:off x="2277075" y="2349155"/>
            <a:ext cx="5320200" cy="914400"/>
            <a:chOff x="0" y="0"/>
            <a:chExt cx="5320200" cy="1219200"/>
          </a:xfrm>
        </p:grpSpPr>
        <p:pic>
          <p:nvPicPr>
            <p:cNvPr descr="Google Shape;105;p15" id="407" name="Google Shape;407;p65"/>
            <p:cNvPicPr preferRelativeResize="0"/>
            <p:nvPr/>
          </p:nvPicPr>
          <p:blipFill rotWithShape="1">
            <a:blip r:embed="rId4">
              <a:alphaModFix/>
            </a:blip>
            <a:srcRect b="0" l="0" r="0" t="0"/>
            <a:stretch/>
          </p:blipFill>
          <p:spPr>
            <a:xfrm>
              <a:off x="0" y="0"/>
              <a:ext cx="1219201" cy="1219200"/>
            </a:xfrm>
            <a:prstGeom prst="rect">
              <a:avLst/>
            </a:prstGeom>
            <a:noFill/>
            <a:ln>
              <a:noFill/>
            </a:ln>
          </p:spPr>
        </p:pic>
        <p:sp>
          <p:nvSpPr>
            <p:cNvPr id="408" name="Google Shape;408;p65"/>
            <p:cNvSpPr txBox="1"/>
            <p:nvPr/>
          </p:nvSpPr>
          <p:spPr>
            <a:xfrm>
              <a:off x="1219200" y="160422"/>
              <a:ext cx="4101000" cy="947400"/>
            </a:xfrm>
            <a:prstGeom prst="rect">
              <a:avLst/>
            </a:prstGeom>
            <a:noFill/>
            <a:ln>
              <a:noFill/>
            </a:ln>
          </p:spPr>
          <p:txBody>
            <a:bodyPr anchorCtr="0" anchor="ctr" bIns="91400" lIns="91400" spcFirstLastPara="1" rIns="91400" wrap="square" tIns="91400">
              <a:noAutofit/>
            </a:bodyPr>
            <a:lstStyle/>
            <a:p>
              <a:pPr indent="0" lvl="0" marL="0" marR="0" rtl="0" algn="l">
                <a:lnSpc>
                  <a:spcPct val="115000"/>
                </a:lnSpc>
                <a:spcBef>
                  <a:spcPts val="0"/>
                </a:spcBef>
                <a:spcAft>
                  <a:spcPts val="0"/>
                </a:spcAft>
                <a:buClr>
                  <a:srgbClr val="000000"/>
                </a:buClr>
                <a:buSzPts val="2400"/>
                <a:buFont typeface="Calibri"/>
                <a:buNone/>
              </a:pPr>
              <a:r>
                <a:rPr b="0" i="0" lang="es" sz="2400" u="none" cap="none" strike="noStrike">
                  <a:solidFill>
                    <a:srgbClr val="000000"/>
                  </a:solidFill>
                  <a:latin typeface="Calibri"/>
                  <a:ea typeface="Calibri"/>
                  <a:cs typeface="Calibri"/>
                  <a:sym typeface="Calibri"/>
                </a:rPr>
                <a:t>Acceso a </a:t>
              </a:r>
              <a:r>
                <a:rPr b="0" i="0" lang="es" sz="2400" u="sng" cap="none" strike="noStrike">
                  <a:solidFill>
                    <a:schemeClr val="hlink"/>
                  </a:solidFill>
                  <a:latin typeface="Calibri"/>
                  <a:ea typeface="Calibri"/>
                  <a:cs typeface="Calibri"/>
                  <a:sym typeface="Calibri"/>
                  <a:hlinkClick r:id="rId5"/>
                </a:rPr>
                <a:t>http://ai2.appinventor.mit.edu/</a:t>
              </a:r>
              <a:endParaRPr/>
            </a:p>
          </p:txBody>
        </p:sp>
      </p:grpSp>
      <p:grpSp>
        <p:nvGrpSpPr>
          <p:cNvPr id="409" name="Google Shape;409;p65"/>
          <p:cNvGrpSpPr/>
          <p:nvPr/>
        </p:nvGrpSpPr>
        <p:grpSpPr>
          <a:xfrm>
            <a:off x="2398523" y="3460147"/>
            <a:ext cx="4774200" cy="1851652"/>
            <a:chOff x="-1" y="350530"/>
            <a:chExt cx="4774200" cy="2468870"/>
          </a:xfrm>
        </p:grpSpPr>
        <p:sp>
          <p:nvSpPr>
            <p:cNvPr id="410" name="Google Shape;410;p65"/>
            <p:cNvSpPr txBox="1"/>
            <p:nvPr/>
          </p:nvSpPr>
          <p:spPr>
            <a:xfrm>
              <a:off x="-1" y="350530"/>
              <a:ext cx="4774200" cy="947400"/>
            </a:xfrm>
            <a:prstGeom prst="rect">
              <a:avLst/>
            </a:prstGeom>
            <a:noFill/>
            <a:ln>
              <a:noFill/>
            </a:ln>
          </p:spPr>
          <p:txBody>
            <a:bodyPr anchorCtr="0" anchor="ctr" bIns="91400" lIns="91400" spcFirstLastPara="1" rIns="91400" wrap="square" tIns="91400">
              <a:noAutofit/>
            </a:bodyPr>
            <a:lstStyle/>
            <a:p>
              <a:pPr indent="0" lvl="0" marL="0" marR="0" rtl="0" algn="l">
                <a:lnSpc>
                  <a:spcPct val="115000"/>
                </a:lnSpc>
                <a:spcBef>
                  <a:spcPts val="0"/>
                </a:spcBef>
                <a:spcAft>
                  <a:spcPts val="0"/>
                </a:spcAft>
                <a:buClr>
                  <a:srgbClr val="000000"/>
                </a:buClr>
                <a:buSzPts val="2400"/>
                <a:buFont typeface="Calibri"/>
                <a:buNone/>
              </a:pPr>
              <a:r>
                <a:rPr b="0" i="0" lang="es" sz="2400" u="none" cap="none" strike="noStrike">
                  <a:solidFill>
                    <a:srgbClr val="000000"/>
                  </a:solidFill>
                  <a:latin typeface="Calibri"/>
                  <a:ea typeface="Calibri"/>
                  <a:cs typeface="Calibri"/>
                  <a:sym typeface="Calibri"/>
                </a:rPr>
                <a:t>Descargar MIT Ai2 Companion desde </a:t>
              </a:r>
              <a:endParaRPr/>
            </a:p>
          </p:txBody>
        </p:sp>
        <p:pic>
          <p:nvPicPr>
            <p:cNvPr descr="Google Shape;109;p15" id="411" name="Google Shape;411;p65"/>
            <p:cNvPicPr preferRelativeResize="0"/>
            <p:nvPr/>
          </p:nvPicPr>
          <p:blipFill rotWithShape="1">
            <a:blip r:embed="rId6">
              <a:alphaModFix/>
            </a:blip>
            <a:srcRect b="0" l="0" r="0" t="0"/>
            <a:stretch/>
          </p:blipFill>
          <p:spPr>
            <a:xfrm>
              <a:off x="1044425" y="381000"/>
              <a:ext cx="2438401" cy="2438400"/>
            </a:xfrm>
            <a:prstGeom prst="rect">
              <a:avLst/>
            </a:prstGeom>
            <a:noFill/>
            <a:ln>
              <a:noFill/>
            </a:ln>
          </p:spPr>
        </p:pic>
      </p:grpSp>
      <p:pic>
        <p:nvPicPr>
          <p:cNvPr descr="Google Shape;110;p15" id="412" name="Google Shape;412;p65"/>
          <p:cNvPicPr preferRelativeResize="0"/>
          <p:nvPr/>
        </p:nvPicPr>
        <p:blipFill rotWithShape="1">
          <a:blip r:embed="rId7">
            <a:alphaModFix/>
          </a:blip>
          <a:srcRect b="0" l="0" r="0" t="0"/>
          <a:stretch/>
        </p:blipFill>
        <p:spPr>
          <a:xfrm>
            <a:off x="1409700" y="1458112"/>
            <a:ext cx="694444" cy="694444"/>
          </a:xfrm>
          <a:prstGeom prst="rect">
            <a:avLst/>
          </a:prstGeom>
          <a:noFill/>
          <a:ln>
            <a:noFill/>
          </a:ln>
        </p:spPr>
      </p:pic>
      <p:pic>
        <p:nvPicPr>
          <p:cNvPr descr="Google Shape;111;p15" id="413" name="Google Shape;413;p65"/>
          <p:cNvPicPr preferRelativeResize="0"/>
          <p:nvPr/>
        </p:nvPicPr>
        <p:blipFill rotWithShape="1">
          <a:blip r:embed="rId7">
            <a:alphaModFix/>
          </a:blip>
          <a:srcRect b="0" l="0" r="0" t="0"/>
          <a:stretch/>
        </p:blipFill>
        <p:spPr>
          <a:xfrm>
            <a:off x="1409700" y="2372512"/>
            <a:ext cx="694444" cy="694444"/>
          </a:xfrm>
          <a:prstGeom prst="rect">
            <a:avLst/>
          </a:prstGeom>
          <a:noFill/>
          <a:ln>
            <a:noFill/>
          </a:ln>
        </p:spPr>
      </p:pic>
      <p:pic>
        <p:nvPicPr>
          <p:cNvPr descr="Google Shape;112;p15" id="414" name="Google Shape;414;p65"/>
          <p:cNvPicPr preferRelativeResize="0"/>
          <p:nvPr/>
        </p:nvPicPr>
        <p:blipFill rotWithShape="1">
          <a:blip r:embed="rId7">
            <a:alphaModFix/>
          </a:blip>
          <a:srcRect b="0" l="0" r="0" t="0"/>
          <a:stretch/>
        </p:blipFill>
        <p:spPr>
          <a:xfrm>
            <a:off x="1409700" y="3286912"/>
            <a:ext cx="694444" cy="6944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0"/>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l">
              <a:spcBef>
                <a:spcPts val="640"/>
              </a:spcBef>
              <a:spcAft>
                <a:spcPts val="0"/>
              </a:spcAft>
              <a:buNone/>
            </a:pPr>
            <a:r>
              <a:rPr lang="es"/>
              <a:t>Introducción Pilas Bloques</a:t>
            </a:r>
            <a:endParaRPr/>
          </a:p>
        </p:txBody>
      </p:sp>
      <p:sp>
        <p:nvSpPr>
          <p:cNvPr id="130" name="Google Shape;130;p30"/>
          <p:cNvSpPr txBox="1"/>
          <p:nvPr>
            <p:ph idx="1" type="body"/>
          </p:nvPr>
        </p:nvSpPr>
        <p:spPr>
          <a:xfrm>
            <a:off x="1187624" y="796950"/>
            <a:ext cx="7499100" cy="3394500"/>
          </a:xfrm>
          <a:prstGeom prst="rect">
            <a:avLst/>
          </a:prstGeom>
        </p:spPr>
        <p:txBody>
          <a:bodyPr anchorCtr="0" anchor="t" bIns="91425" lIns="91425" spcFirstLastPara="1" rIns="91425" wrap="square" tIns="91425">
            <a:normAutofit/>
          </a:bodyPr>
          <a:lstStyle/>
          <a:p>
            <a:pPr indent="0" lvl="0" marL="457200" rtl="0" algn="l">
              <a:spcBef>
                <a:spcPts val="640"/>
              </a:spcBef>
              <a:spcAft>
                <a:spcPts val="0"/>
              </a:spcAft>
              <a:buNone/>
            </a:pPr>
            <a:r>
              <a:rPr lang="es" sz="2100"/>
              <a:t>Accede a Pilas Bloques</a:t>
            </a:r>
            <a:r>
              <a:rPr lang="es" sz="2100"/>
              <a:t> haciendo click </a:t>
            </a:r>
            <a:r>
              <a:rPr lang="es" sz="2100" u="sng">
                <a:solidFill>
                  <a:schemeClr val="hlink"/>
                </a:solidFill>
                <a:hlinkClick r:id="rId3"/>
              </a:rPr>
              <a:t>aquí</a:t>
            </a:r>
            <a:r>
              <a:rPr lang="es" sz="2100"/>
              <a:t>.</a:t>
            </a:r>
            <a:endParaRPr sz="2100"/>
          </a:p>
          <a:p>
            <a:pPr indent="0" lvl="0" marL="457200" rtl="0" algn="l">
              <a:spcBef>
                <a:spcPts val="1200"/>
              </a:spcBef>
              <a:spcAft>
                <a:spcPts val="0"/>
              </a:spcAft>
              <a:buClr>
                <a:schemeClr val="dk1"/>
              </a:buClr>
              <a:buSzPts val="1100"/>
              <a:buFont typeface="Arial"/>
              <a:buNone/>
            </a:pPr>
            <a:r>
              <a:rPr lang="es" sz="2100"/>
              <a:t>Podés ver videos tutoriales haciendo click </a:t>
            </a:r>
            <a:r>
              <a:rPr lang="es" sz="2200" u="sng">
                <a:solidFill>
                  <a:schemeClr val="hlink"/>
                </a:solidFill>
                <a:hlinkClick r:id="rId4"/>
              </a:rPr>
              <a:t>aquí</a:t>
            </a:r>
            <a:r>
              <a:rPr lang="es" sz="3000"/>
              <a:t>.</a:t>
            </a:r>
            <a:endParaRPr sz="3000"/>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1" name="Google Shape;131;p30"/>
          <p:cNvPicPr preferRelativeResize="0"/>
          <p:nvPr/>
        </p:nvPicPr>
        <p:blipFill>
          <a:blip r:embed="rId5">
            <a:alphaModFix/>
          </a:blip>
          <a:stretch>
            <a:fillRect/>
          </a:stretch>
        </p:blipFill>
        <p:spPr>
          <a:xfrm>
            <a:off x="2631050" y="1948300"/>
            <a:ext cx="4612249" cy="2772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6"/>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MIT AI Companion</a:t>
            </a:r>
            <a:endParaRPr/>
          </a:p>
        </p:txBody>
      </p:sp>
      <p:sp>
        <p:nvSpPr>
          <p:cNvPr id="420" name="Google Shape;420;p66"/>
          <p:cNvSpPr txBox="1"/>
          <p:nvPr>
            <p:ph idx="1" type="body"/>
          </p:nvPr>
        </p:nvSpPr>
        <p:spPr>
          <a:xfrm>
            <a:off x="1187624" y="1200150"/>
            <a:ext cx="7499100" cy="3394500"/>
          </a:xfrm>
          <a:prstGeom prst="rect">
            <a:avLst/>
          </a:prstGeom>
          <a:noFill/>
          <a:ln>
            <a:noFill/>
          </a:ln>
        </p:spPr>
        <p:txBody>
          <a:bodyPr anchorCtr="0" anchor="t" bIns="91400" lIns="91400" spcFirstLastPara="1" rIns="91400" wrap="square" tIns="91400">
            <a:normAutofit/>
          </a:bodyPr>
          <a:lstStyle/>
          <a:p>
            <a:pPr indent="0" lvl="0" marL="139700" marR="0" rtl="0" algn="just">
              <a:lnSpc>
                <a:spcPct val="100000"/>
              </a:lnSpc>
              <a:spcBef>
                <a:spcPts val="0"/>
              </a:spcBef>
              <a:spcAft>
                <a:spcPts val="0"/>
              </a:spcAft>
              <a:buClr>
                <a:srgbClr val="000000"/>
              </a:buClr>
              <a:buSzPts val="3200"/>
              <a:buFont typeface="Arial"/>
              <a:buNone/>
            </a:pPr>
            <a:r>
              <a:rPr b="1" i="0" lang="es" sz="3200" u="none" cap="none" strike="noStrike">
                <a:solidFill>
                  <a:srgbClr val="000000"/>
                </a:solidFill>
              </a:rPr>
              <a:t>Descargar</a:t>
            </a:r>
            <a:r>
              <a:rPr b="0" i="0" lang="es" sz="3200" u="none" cap="none" strike="noStrike">
                <a:solidFill>
                  <a:srgbClr val="000000"/>
                </a:solidFill>
                <a:latin typeface="Calibri"/>
                <a:ea typeface="Calibri"/>
                <a:cs typeface="Calibri"/>
                <a:sym typeface="Calibri"/>
              </a:rPr>
              <a:t> la aplicación “MIT AI2 Companion” del Play Store e </a:t>
            </a:r>
            <a:r>
              <a:rPr b="1" i="0" lang="es" sz="3200" u="none" cap="none" strike="noStrike">
                <a:solidFill>
                  <a:srgbClr val="000000"/>
                </a:solidFill>
              </a:rPr>
              <a:t>instalarla</a:t>
            </a:r>
            <a:r>
              <a:rPr b="0" i="0" lang="es" sz="3200" u="none" cap="none" strike="noStrike">
                <a:solidFill>
                  <a:srgbClr val="000000"/>
                </a:solidFill>
                <a:latin typeface="Calibri"/>
                <a:ea typeface="Calibri"/>
                <a:cs typeface="Calibri"/>
                <a:sym typeface="Calibri"/>
              </a:rPr>
              <a:t> en el </a:t>
            </a:r>
            <a:r>
              <a:rPr b="1" i="0" lang="es" sz="3200" u="none" cap="none" strike="noStrike">
                <a:solidFill>
                  <a:srgbClr val="000000"/>
                </a:solidFill>
              </a:rPr>
              <a:t>celular</a:t>
            </a:r>
            <a:r>
              <a:rPr b="0" i="0" lang="es" sz="3200" u="none" cap="none" strike="noStrike">
                <a:solidFill>
                  <a:srgbClr val="000000"/>
                </a:solidFill>
                <a:latin typeface="Calibri"/>
                <a:ea typeface="Calibri"/>
                <a:cs typeface="Calibri"/>
                <a:sym typeface="Calibri"/>
              </a:rPr>
              <a:t>. </a:t>
            </a:r>
            <a:endParaRPr/>
          </a:p>
        </p:txBody>
      </p:sp>
      <p:pic>
        <p:nvPicPr>
          <p:cNvPr descr="Google Shape;119;p16" id="421" name="Google Shape;421;p66"/>
          <p:cNvPicPr preferRelativeResize="0"/>
          <p:nvPr/>
        </p:nvPicPr>
        <p:blipFill rotWithShape="1">
          <a:blip r:embed="rId3">
            <a:alphaModFix/>
          </a:blip>
          <a:srcRect b="0" l="0" r="0" t="0"/>
          <a:stretch/>
        </p:blipFill>
        <p:spPr>
          <a:xfrm>
            <a:off x="4248425" y="2391075"/>
            <a:ext cx="1377500" cy="2446425"/>
          </a:xfrm>
          <a:prstGeom prst="rect">
            <a:avLst/>
          </a:prstGeom>
          <a:noFill/>
          <a:ln cap="flat" cmpd="sng" w="9525">
            <a:solidFill>
              <a:srgbClr val="000000"/>
            </a:solidFill>
            <a:prstDash val="solid"/>
            <a:round/>
            <a:headEnd len="sm" w="sm" type="none"/>
            <a:tailEnd len="sm" w="sm" type="none"/>
          </a:ln>
        </p:spPr>
      </p:pic>
      <p:pic>
        <p:nvPicPr>
          <p:cNvPr id="422" name="Google Shape;422;p66"/>
          <p:cNvPicPr preferRelativeResize="0"/>
          <p:nvPr/>
        </p:nvPicPr>
        <p:blipFill>
          <a:blip r:embed="rId4">
            <a:alphaModFix/>
          </a:blip>
          <a:stretch>
            <a:fillRect/>
          </a:stretch>
        </p:blipFill>
        <p:spPr>
          <a:xfrm>
            <a:off x="6224050" y="1356825"/>
            <a:ext cx="425119" cy="4154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7"/>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MIT AI Companion</a:t>
            </a:r>
            <a:endParaRPr/>
          </a:p>
        </p:txBody>
      </p:sp>
      <p:sp>
        <p:nvSpPr>
          <p:cNvPr id="428" name="Google Shape;428;p67"/>
          <p:cNvSpPr txBox="1"/>
          <p:nvPr>
            <p:ph idx="1" type="body"/>
          </p:nvPr>
        </p:nvSpPr>
        <p:spPr>
          <a:xfrm>
            <a:off x="1239699" y="991925"/>
            <a:ext cx="7499100" cy="3394500"/>
          </a:xfrm>
          <a:prstGeom prst="rect">
            <a:avLst/>
          </a:prstGeom>
          <a:noFill/>
          <a:ln>
            <a:noFill/>
          </a:ln>
        </p:spPr>
        <p:txBody>
          <a:bodyPr anchorCtr="0" anchor="t" bIns="91400" lIns="91400" spcFirstLastPara="1" rIns="91400" wrap="square" tIns="91400">
            <a:normAutofit/>
          </a:bodyPr>
          <a:lstStyle/>
          <a:p>
            <a:pPr indent="0" lvl="0" marL="139700" marR="0" rtl="0" algn="ctr">
              <a:lnSpc>
                <a:spcPct val="100000"/>
              </a:lnSpc>
              <a:spcBef>
                <a:spcPts val="0"/>
              </a:spcBef>
              <a:spcAft>
                <a:spcPts val="0"/>
              </a:spcAft>
              <a:buClr>
                <a:srgbClr val="000000"/>
              </a:buClr>
              <a:buSzPts val="3200"/>
              <a:buFont typeface="Arial"/>
              <a:buNone/>
            </a:pPr>
            <a:r>
              <a:rPr b="1" i="0" lang="es" sz="1600" u="none" cap="none" strike="noStrike">
                <a:solidFill>
                  <a:srgbClr val="000000"/>
                </a:solidFill>
              </a:rPr>
              <a:t>Descargar</a:t>
            </a:r>
            <a:r>
              <a:rPr b="0" i="0" lang="es" sz="1600" u="none" cap="none" strike="noStrike">
                <a:solidFill>
                  <a:srgbClr val="000000"/>
                </a:solidFill>
                <a:latin typeface="Calibri"/>
                <a:ea typeface="Calibri"/>
                <a:cs typeface="Calibri"/>
                <a:sym typeface="Calibri"/>
              </a:rPr>
              <a:t> la aplicación “MIT AI2 Companion” del App Store o Play Store e </a:t>
            </a:r>
            <a:r>
              <a:rPr b="1" i="0" lang="es" sz="1600" u="none" cap="none" strike="noStrike">
                <a:solidFill>
                  <a:srgbClr val="000000"/>
                </a:solidFill>
              </a:rPr>
              <a:t>instalarla</a:t>
            </a:r>
            <a:r>
              <a:rPr b="0" i="0" lang="es" sz="1600" u="none" cap="none" strike="noStrike">
                <a:solidFill>
                  <a:srgbClr val="000000"/>
                </a:solidFill>
                <a:latin typeface="Calibri"/>
                <a:ea typeface="Calibri"/>
                <a:cs typeface="Calibri"/>
                <a:sym typeface="Calibri"/>
              </a:rPr>
              <a:t> en el </a:t>
            </a:r>
            <a:r>
              <a:rPr b="1" i="0" lang="es" sz="1600" u="none" cap="none" strike="noStrike">
                <a:solidFill>
                  <a:srgbClr val="000000"/>
                </a:solidFill>
              </a:rPr>
              <a:t>celular</a:t>
            </a:r>
            <a:r>
              <a:rPr b="0" i="0" lang="es" sz="1600" u="none" cap="none" strike="noStrike">
                <a:solidFill>
                  <a:srgbClr val="000000"/>
                </a:solidFill>
                <a:latin typeface="Calibri"/>
                <a:ea typeface="Calibri"/>
                <a:cs typeface="Calibri"/>
                <a:sym typeface="Calibri"/>
              </a:rPr>
              <a:t>. </a:t>
            </a:r>
            <a:endParaRPr sz="1600"/>
          </a:p>
        </p:txBody>
      </p:sp>
      <p:pic>
        <p:nvPicPr>
          <p:cNvPr id="429" name="Google Shape;429;p67"/>
          <p:cNvPicPr preferRelativeResize="0"/>
          <p:nvPr/>
        </p:nvPicPr>
        <p:blipFill>
          <a:blip r:embed="rId3">
            <a:alphaModFix/>
          </a:blip>
          <a:stretch>
            <a:fillRect/>
          </a:stretch>
        </p:blipFill>
        <p:spPr>
          <a:xfrm>
            <a:off x="1830086" y="2726723"/>
            <a:ext cx="796025" cy="777950"/>
          </a:xfrm>
          <a:prstGeom prst="rect">
            <a:avLst/>
          </a:prstGeom>
          <a:noFill/>
          <a:ln>
            <a:noFill/>
          </a:ln>
        </p:spPr>
      </p:pic>
      <p:pic>
        <p:nvPicPr>
          <p:cNvPr id="430" name="Google Shape;430;p67"/>
          <p:cNvPicPr preferRelativeResize="0"/>
          <p:nvPr/>
        </p:nvPicPr>
        <p:blipFill>
          <a:blip r:embed="rId4">
            <a:alphaModFix/>
          </a:blip>
          <a:stretch>
            <a:fillRect/>
          </a:stretch>
        </p:blipFill>
        <p:spPr>
          <a:xfrm>
            <a:off x="3401813" y="1638987"/>
            <a:ext cx="3174875" cy="3174875"/>
          </a:xfrm>
          <a:prstGeom prst="rect">
            <a:avLst/>
          </a:prstGeom>
          <a:noFill/>
          <a:ln>
            <a:noFill/>
          </a:ln>
        </p:spPr>
      </p:pic>
      <p:pic>
        <p:nvPicPr>
          <p:cNvPr id="431" name="Google Shape;431;p67"/>
          <p:cNvPicPr preferRelativeResize="0"/>
          <p:nvPr/>
        </p:nvPicPr>
        <p:blipFill>
          <a:blip r:embed="rId3">
            <a:alphaModFix/>
          </a:blip>
          <a:stretch>
            <a:fillRect/>
          </a:stretch>
        </p:blipFill>
        <p:spPr>
          <a:xfrm>
            <a:off x="7352411" y="2726711"/>
            <a:ext cx="796025" cy="777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8"/>
          <p:cNvSpPr/>
          <p:nvPr/>
        </p:nvSpPr>
        <p:spPr>
          <a:xfrm>
            <a:off x="5115050" y="2411991"/>
            <a:ext cx="3846000" cy="2057700"/>
          </a:xfrm>
          <a:prstGeom prst="roundRect">
            <a:avLst>
              <a:gd fmla="val 16667" name="adj"/>
            </a:avLst>
          </a:prstGeom>
          <a:solidFill>
            <a:srgbClr val="1F497D"/>
          </a:solidFill>
          <a:ln cap="flat" cmpd="sng" w="9525">
            <a:solidFill>
              <a:srgbClr val="1F497D"/>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8"/>
          <p:cNvSpPr/>
          <p:nvPr/>
        </p:nvSpPr>
        <p:spPr>
          <a:xfrm>
            <a:off x="1111424" y="1160831"/>
            <a:ext cx="3846000" cy="2057700"/>
          </a:xfrm>
          <a:prstGeom prst="roundRect">
            <a:avLst>
              <a:gd fmla="val 16667" name="adj"/>
            </a:avLst>
          </a:prstGeom>
          <a:solidFill>
            <a:srgbClr val="FF5722"/>
          </a:solidFill>
          <a:ln cap="flat" cmpd="sng" w="9525">
            <a:solidFill>
              <a:srgbClr val="1F497D"/>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8"/>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000"/>
              <a:buFont typeface="Calibri"/>
              <a:buNone/>
            </a:pPr>
            <a:r>
              <a:rPr b="1" i="0" lang="es" sz="3000" u="none" cap="none" strike="noStrike">
                <a:solidFill>
                  <a:srgbClr val="002060"/>
                </a:solidFill>
                <a:latin typeface="Calibri"/>
                <a:ea typeface="Calibri"/>
                <a:cs typeface="Calibri"/>
                <a:sym typeface="Calibri"/>
              </a:rPr>
              <a:t>Mi primer App: </a:t>
            </a:r>
            <a:r>
              <a:rPr lang="es" sz="3000"/>
              <a:t>Animales</a:t>
            </a:r>
            <a:endParaRPr/>
          </a:p>
        </p:txBody>
      </p:sp>
      <p:pic>
        <p:nvPicPr>
          <p:cNvPr id="439" name="Google Shape;439;p68"/>
          <p:cNvPicPr preferRelativeResize="0"/>
          <p:nvPr/>
        </p:nvPicPr>
        <p:blipFill>
          <a:blip r:embed="rId3">
            <a:alphaModFix/>
          </a:blip>
          <a:stretch>
            <a:fillRect/>
          </a:stretch>
        </p:blipFill>
        <p:spPr>
          <a:xfrm>
            <a:off x="3082750" y="1192425"/>
            <a:ext cx="1148119" cy="1879295"/>
          </a:xfrm>
          <a:prstGeom prst="rect">
            <a:avLst/>
          </a:prstGeom>
          <a:noFill/>
          <a:ln>
            <a:noFill/>
          </a:ln>
        </p:spPr>
      </p:pic>
      <p:pic>
        <p:nvPicPr>
          <p:cNvPr id="440" name="Google Shape;440;p68"/>
          <p:cNvPicPr preferRelativeResize="0"/>
          <p:nvPr/>
        </p:nvPicPr>
        <p:blipFill>
          <a:blip r:embed="rId4">
            <a:alphaModFix/>
          </a:blip>
          <a:stretch>
            <a:fillRect/>
          </a:stretch>
        </p:blipFill>
        <p:spPr>
          <a:xfrm>
            <a:off x="1453451" y="1205493"/>
            <a:ext cx="1148118" cy="1904269"/>
          </a:xfrm>
          <a:prstGeom prst="rect">
            <a:avLst/>
          </a:prstGeom>
          <a:noFill/>
          <a:ln>
            <a:noFill/>
          </a:ln>
        </p:spPr>
      </p:pic>
      <p:pic>
        <p:nvPicPr>
          <p:cNvPr id="441" name="Google Shape;441;p68"/>
          <p:cNvPicPr preferRelativeResize="0"/>
          <p:nvPr/>
        </p:nvPicPr>
        <p:blipFill>
          <a:blip r:embed="rId4">
            <a:alphaModFix/>
          </a:blip>
          <a:stretch>
            <a:fillRect/>
          </a:stretch>
        </p:blipFill>
        <p:spPr>
          <a:xfrm>
            <a:off x="5457988" y="2495212"/>
            <a:ext cx="1148118" cy="1904269"/>
          </a:xfrm>
          <a:prstGeom prst="rect">
            <a:avLst/>
          </a:prstGeom>
          <a:noFill/>
          <a:ln>
            <a:noFill/>
          </a:ln>
        </p:spPr>
      </p:pic>
      <p:pic>
        <p:nvPicPr>
          <p:cNvPr id="442" name="Google Shape;442;p68"/>
          <p:cNvPicPr preferRelativeResize="0"/>
          <p:nvPr/>
        </p:nvPicPr>
        <p:blipFill>
          <a:blip r:embed="rId5">
            <a:alphaModFix/>
          </a:blip>
          <a:stretch>
            <a:fillRect/>
          </a:stretch>
        </p:blipFill>
        <p:spPr>
          <a:xfrm>
            <a:off x="7087312" y="2491988"/>
            <a:ext cx="1148100" cy="18877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9"/>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lang="es"/>
              <a:t>Pantalla de </a:t>
            </a:r>
            <a:r>
              <a:rPr b="1" i="0" lang="es" sz="3200" u="none" cap="none" strike="noStrike">
                <a:solidFill>
                  <a:srgbClr val="002060"/>
                </a:solidFill>
                <a:latin typeface="Calibri"/>
                <a:ea typeface="Calibri"/>
                <a:cs typeface="Calibri"/>
                <a:sym typeface="Calibri"/>
              </a:rPr>
              <a:t>Bienvenida</a:t>
            </a:r>
            <a:r>
              <a:rPr lang="es"/>
              <a:t>…se puede saltear</a:t>
            </a:r>
            <a:endParaRPr/>
          </a:p>
        </p:txBody>
      </p:sp>
      <p:sp>
        <p:nvSpPr>
          <p:cNvPr id="448" name="Google Shape;448;p69"/>
          <p:cNvSpPr txBox="1"/>
          <p:nvPr>
            <p:ph idx="1" type="body"/>
          </p:nvPr>
        </p:nvSpPr>
        <p:spPr>
          <a:xfrm>
            <a:off x="1187624" y="1200150"/>
            <a:ext cx="7499100" cy="3394500"/>
          </a:xfrm>
          <a:prstGeom prst="rect">
            <a:avLst/>
          </a:prstGeom>
          <a:noFill/>
          <a:ln>
            <a:noFill/>
          </a:ln>
        </p:spPr>
        <p:txBody>
          <a:bodyPr anchorCtr="0" anchor="t" bIns="91400" lIns="91400" spcFirstLastPara="1" rIns="91400" wrap="square" tIns="91400">
            <a:normAutofit/>
          </a:bodyPr>
          <a:lstStyle/>
          <a:p>
            <a:pPr indent="63500" lvl="0" marL="13970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p:txBody>
      </p:sp>
      <p:pic>
        <p:nvPicPr>
          <p:cNvPr descr="Google Shape;137;p18" id="449" name="Google Shape;449;p69"/>
          <p:cNvPicPr preferRelativeResize="0"/>
          <p:nvPr/>
        </p:nvPicPr>
        <p:blipFill rotWithShape="1">
          <a:blip r:embed="rId3">
            <a:alphaModFix/>
          </a:blip>
          <a:srcRect b="0" l="0" r="17985" t="0"/>
          <a:stretch/>
        </p:blipFill>
        <p:spPr>
          <a:xfrm>
            <a:off x="1187624" y="1200150"/>
            <a:ext cx="7499101" cy="3145388"/>
          </a:xfrm>
          <a:prstGeom prst="rect">
            <a:avLst/>
          </a:prstGeom>
          <a:noFill/>
          <a:ln>
            <a:noFill/>
          </a:ln>
        </p:spPr>
      </p:pic>
      <p:sp>
        <p:nvSpPr>
          <p:cNvPr id="450" name="Google Shape;450;p69"/>
          <p:cNvSpPr/>
          <p:nvPr/>
        </p:nvSpPr>
        <p:spPr>
          <a:xfrm>
            <a:off x="4946725" y="2819494"/>
            <a:ext cx="1222200" cy="3606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0"/>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lang="es"/>
              <a:t>Podemos usarlo en </a:t>
            </a:r>
            <a:r>
              <a:rPr b="1" i="0" lang="es" sz="3200" u="none" cap="none" strike="noStrike">
                <a:solidFill>
                  <a:srgbClr val="002060"/>
                </a:solidFill>
                <a:latin typeface="Calibri"/>
                <a:ea typeface="Calibri"/>
                <a:cs typeface="Calibri"/>
                <a:sym typeface="Calibri"/>
              </a:rPr>
              <a:t>idioma Español</a:t>
            </a:r>
            <a:endParaRPr/>
          </a:p>
        </p:txBody>
      </p:sp>
      <p:sp>
        <p:nvSpPr>
          <p:cNvPr id="456" name="Google Shape;456;p70"/>
          <p:cNvSpPr txBox="1"/>
          <p:nvPr>
            <p:ph idx="1" type="body"/>
          </p:nvPr>
        </p:nvSpPr>
        <p:spPr>
          <a:xfrm>
            <a:off x="1187624" y="1200150"/>
            <a:ext cx="7499100" cy="3394500"/>
          </a:xfrm>
          <a:prstGeom prst="rect">
            <a:avLst/>
          </a:prstGeom>
          <a:noFill/>
          <a:ln>
            <a:noFill/>
          </a:ln>
        </p:spPr>
        <p:txBody>
          <a:bodyPr anchorCtr="0" anchor="t" bIns="91400" lIns="91400" spcFirstLastPara="1" rIns="91400" wrap="square" tIns="91400">
            <a:normAutofit/>
          </a:bodyPr>
          <a:lstStyle/>
          <a:p>
            <a:pPr indent="63500" lvl="0" marL="139700" marR="0" rtl="0" algn="ctr">
              <a:lnSpc>
                <a:spcPct val="100000"/>
              </a:lnSpc>
              <a:spcBef>
                <a:spcPts val="0"/>
              </a:spcBef>
              <a:spcAft>
                <a:spcPts val="0"/>
              </a:spcAft>
              <a:buClr>
                <a:srgbClr val="000000"/>
              </a:buClr>
              <a:buSzPts val="2400"/>
              <a:buFont typeface="Arial"/>
              <a:buNone/>
            </a:pPr>
            <a:r>
              <a:rPr b="1" i="0" lang="es" sz="2400" u="none" cap="none" strike="noStrike">
                <a:solidFill>
                  <a:srgbClr val="000000"/>
                </a:solidFill>
                <a:latin typeface="Calibri"/>
                <a:ea typeface="Calibri"/>
                <a:cs typeface="Calibri"/>
                <a:sym typeface="Calibri"/>
              </a:rPr>
              <a:t>AppInventor está disponible en varios idiomas. </a:t>
            </a:r>
            <a:endParaRPr/>
          </a:p>
          <a:p>
            <a:pPr indent="63500" lvl="0" marL="139700" marR="0" rtl="0" algn="ctr">
              <a:lnSpc>
                <a:spcPct val="100000"/>
              </a:lnSpc>
              <a:spcBef>
                <a:spcPts val="600"/>
              </a:spcBef>
              <a:spcAft>
                <a:spcPts val="0"/>
              </a:spcAft>
              <a:buClr>
                <a:srgbClr val="000000"/>
              </a:buClr>
              <a:buSzPts val="2400"/>
              <a:buFont typeface="Arial"/>
              <a:buNone/>
            </a:pPr>
            <a:r>
              <a:rPr b="1" i="0" lang="es" sz="2400" u="none" cap="none" strike="noStrike">
                <a:solidFill>
                  <a:srgbClr val="000000"/>
                </a:solidFill>
                <a:latin typeface="Calibri"/>
                <a:ea typeface="Calibri"/>
                <a:cs typeface="Calibri"/>
                <a:sym typeface="Calibri"/>
              </a:rPr>
              <a:t>¡¡¡TAMBIÉN EN ESPAÑOL!!! </a:t>
            </a:r>
            <a:endParaRPr/>
          </a:p>
        </p:txBody>
      </p:sp>
      <p:pic>
        <p:nvPicPr>
          <p:cNvPr descr="Google Shape;145;p19" id="457" name="Google Shape;457;p70"/>
          <p:cNvPicPr preferRelativeResize="0"/>
          <p:nvPr/>
        </p:nvPicPr>
        <p:blipFill rotWithShape="1">
          <a:blip r:embed="rId3">
            <a:alphaModFix/>
          </a:blip>
          <a:srcRect b="51669" l="30950" r="17654" t="12926"/>
          <a:stretch/>
        </p:blipFill>
        <p:spPr>
          <a:xfrm>
            <a:off x="1575087" y="2243325"/>
            <a:ext cx="7028978" cy="2041764"/>
          </a:xfrm>
          <a:prstGeom prst="rect">
            <a:avLst/>
          </a:prstGeom>
          <a:noFill/>
          <a:ln>
            <a:noFill/>
          </a:ln>
        </p:spPr>
      </p:pic>
      <p:sp>
        <p:nvSpPr>
          <p:cNvPr id="458" name="Google Shape;458;p70"/>
          <p:cNvSpPr/>
          <p:nvPr/>
        </p:nvSpPr>
        <p:spPr>
          <a:xfrm>
            <a:off x="7067925" y="2706469"/>
            <a:ext cx="1771200" cy="2805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descr="Google Shape;151;p20" id="463" name="Google Shape;463;p71"/>
          <p:cNvPicPr preferRelativeResize="0"/>
          <p:nvPr/>
        </p:nvPicPr>
        <p:blipFill rotWithShape="1">
          <a:blip r:embed="rId3">
            <a:alphaModFix/>
          </a:blip>
          <a:srcRect b="0" l="0" r="0" t="0"/>
          <a:stretch/>
        </p:blipFill>
        <p:spPr>
          <a:xfrm>
            <a:off x="2171700" y="1332300"/>
            <a:ext cx="5757025" cy="2861800"/>
          </a:xfrm>
          <a:prstGeom prst="rect">
            <a:avLst/>
          </a:prstGeom>
          <a:noFill/>
          <a:ln>
            <a:noFill/>
          </a:ln>
        </p:spPr>
      </p:pic>
      <p:sp>
        <p:nvSpPr>
          <p:cNvPr id="464" name="Google Shape;464;p71"/>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Comenzar un proyecto nuevo...</a:t>
            </a:r>
            <a:endParaRPr/>
          </a:p>
        </p:txBody>
      </p:sp>
      <p:sp>
        <p:nvSpPr>
          <p:cNvPr id="465" name="Google Shape;465;p71"/>
          <p:cNvSpPr/>
          <p:nvPr/>
        </p:nvSpPr>
        <p:spPr>
          <a:xfrm>
            <a:off x="2065800" y="1730775"/>
            <a:ext cx="1890300" cy="3114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6" name="Google Shape;466;p71"/>
          <p:cNvCxnSpPr>
            <a:stCxn id="465" idx="4"/>
            <a:endCxn id="467" idx="0"/>
          </p:cNvCxnSpPr>
          <p:nvPr/>
        </p:nvCxnSpPr>
        <p:spPr>
          <a:xfrm>
            <a:off x="3010950" y="2042175"/>
            <a:ext cx="2483100" cy="762300"/>
          </a:xfrm>
          <a:prstGeom prst="straightConnector1">
            <a:avLst/>
          </a:prstGeom>
          <a:noFill/>
          <a:ln cap="flat" cmpd="sng" w="28575">
            <a:solidFill>
              <a:srgbClr val="FF5722"/>
            </a:solidFill>
            <a:prstDash val="solid"/>
            <a:round/>
            <a:headEnd len="sm" w="sm" type="none"/>
            <a:tailEnd len="med" w="med" type="triangle"/>
          </a:ln>
        </p:spPr>
      </p:cxnSp>
      <p:sp>
        <p:nvSpPr>
          <p:cNvPr id="467" name="Google Shape;467;p71"/>
          <p:cNvSpPr/>
          <p:nvPr/>
        </p:nvSpPr>
        <p:spPr>
          <a:xfrm>
            <a:off x="4474650" y="2804618"/>
            <a:ext cx="2038500" cy="311400"/>
          </a:xfrm>
          <a:prstGeom prst="ellipse">
            <a:avLst/>
          </a:prstGeom>
          <a:noFill/>
          <a:ln cap="flat" cmpd="sng" w="1905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71"/>
          <p:cNvSpPr txBox="1"/>
          <p:nvPr/>
        </p:nvSpPr>
        <p:spPr>
          <a:xfrm>
            <a:off x="5085124" y="2745825"/>
            <a:ext cx="1254900" cy="289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rPr b="1" lang="es">
                <a:latin typeface="Calibri"/>
                <a:ea typeface="Calibri"/>
                <a:cs typeface="Calibri"/>
                <a:sym typeface="Calibri"/>
              </a:rPr>
              <a:t>Animales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lang="es"/>
              <a:t>Modo </a:t>
            </a:r>
            <a:r>
              <a:rPr b="1" i="0" lang="es" sz="3200" u="none" cap="none" strike="noStrike">
                <a:solidFill>
                  <a:srgbClr val="002060"/>
                </a:solidFill>
                <a:latin typeface="Calibri"/>
                <a:ea typeface="Calibri"/>
                <a:cs typeface="Calibri"/>
                <a:sym typeface="Calibri"/>
              </a:rPr>
              <a:t>diseño</a:t>
            </a:r>
            <a:endParaRPr/>
          </a:p>
        </p:txBody>
      </p:sp>
      <p:sp>
        <p:nvSpPr>
          <p:cNvPr id="474" name="Google Shape;474;p72"/>
          <p:cNvSpPr txBox="1"/>
          <p:nvPr>
            <p:ph idx="1" type="body"/>
          </p:nvPr>
        </p:nvSpPr>
        <p:spPr>
          <a:xfrm>
            <a:off x="1187624" y="1200150"/>
            <a:ext cx="7499100" cy="3394500"/>
          </a:xfrm>
          <a:prstGeom prst="rect">
            <a:avLst/>
          </a:prstGeom>
          <a:noFill/>
          <a:ln>
            <a:noFill/>
          </a:ln>
        </p:spPr>
        <p:txBody>
          <a:bodyPr anchorCtr="0" anchor="t" bIns="91400" lIns="91400" spcFirstLastPara="1" rIns="91400" wrap="square" tIns="91400">
            <a:normAutofit/>
          </a:bodyPr>
          <a:lstStyle/>
          <a:p>
            <a:pPr indent="63500" lvl="0" marL="13970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p:txBody>
      </p:sp>
      <p:grpSp>
        <p:nvGrpSpPr>
          <p:cNvPr id="475" name="Google Shape;475;p72"/>
          <p:cNvGrpSpPr/>
          <p:nvPr/>
        </p:nvGrpSpPr>
        <p:grpSpPr>
          <a:xfrm>
            <a:off x="1083525" y="1063375"/>
            <a:ext cx="7851160" cy="3645728"/>
            <a:chOff x="0" y="0"/>
            <a:chExt cx="7709308" cy="4711460"/>
          </a:xfrm>
        </p:grpSpPr>
        <p:pic>
          <p:nvPicPr>
            <p:cNvPr descr="Google Shape;164;p21" id="476" name="Google Shape;476;p72"/>
            <p:cNvPicPr preferRelativeResize="0"/>
            <p:nvPr/>
          </p:nvPicPr>
          <p:blipFill rotWithShape="1">
            <a:blip r:embed="rId3">
              <a:alphaModFix/>
            </a:blip>
            <a:srcRect b="0" l="0" r="0" t="0"/>
            <a:stretch/>
          </p:blipFill>
          <p:spPr>
            <a:xfrm>
              <a:off x="0" y="0"/>
              <a:ext cx="7709308" cy="4711460"/>
            </a:xfrm>
            <a:prstGeom prst="rect">
              <a:avLst/>
            </a:prstGeom>
            <a:noFill/>
            <a:ln>
              <a:noFill/>
            </a:ln>
          </p:spPr>
        </p:pic>
        <p:grpSp>
          <p:nvGrpSpPr>
            <p:cNvPr id="477" name="Google Shape;477;p72"/>
            <p:cNvGrpSpPr/>
            <p:nvPr/>
          </p:nvGrpSpPr>
          <p:grpSpPr>
            <a:xfrm>
              <a:off x="73160" y="1550561"/>
              <a:ext cx="1458900" cy="857100"/>
              <a:chOff x="0" y="0"/>
              <a:chExt cx="1458900" cy="857100"/>
            </a:xfrm>
          </p:grpSpPr>
          <p:sp>
            <p:nvSpPr>
              <p:cNvPr id="478" name="Google Shape;478;p72"/>
              <p:cNvSpPr/>
              <p:nvPr/>
            </p:nvSpPr>
            <p:spPr>
              <a:xfrm>
                <a:off x="0" y="0"/>
                <a:ext cx="1458900" cy="8571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479" name="Google Shape;479;p72"/>
              <p:cNvSpPr txBox="1"/>
              <p:nvPr/>
            </p:nvSpPr>
            <p:spPr>
              <a:xfrm>
                <a:off x="116649" y="136761"/>
                <a:ext cx="1193400" cy="5835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F5722"/>
                  </a:buClr>
                  <a:buSzPts val="1400"/>
                  <a:buFont typeface="Arial"/>
                  <a:buNone/>
                </a:pPr>
                <a:r>
                  <a:rPr b="1" i="0" lang="es" sz="1500" u="none" cap="none" strike="noStrike">
                    <a:solidFill>
                      <a:srgbClr val="FF5722"/>
                    </a:solidFill>
                    <a:latin typeface="Arial Narrow"/>
                    <a:ea typeface="Arial Narrow"/>
                    <a:cs typeface="Arial Narrow"/>
                    <a:sym typeface="Arial Narrow"/>
                  </a:rPr>
                  <a:t>Paleta de componentes</a:t>
                </a:r>
                <a:endParaRPr sz="1500">
                  <a:latin typeface="Arial Narrow"/>
                  <a:ea typeface="Arial Narrow"/>
                  <a:cs typeface="Arial Narrow"/>
                  <a:sym typeface="Arial Narrow"/>
                </a:endParaRPr>
              </a:p>
            </p:txBody>
          </p:sp>
        </p:grpSp>
        <p:grpSp>
          <p:nvGrpSpPr>
            <p:cNvPr id="480" name="Google Shape;480;p72"/>
            <p:cNvGrpSpPr/>
            <p:nvPr/>
          </p:nvGrpSpPr>
          <p:grpSpPr>
            <a:xfrm>
              <a:off x="2343112" y="1375646"/>
              <a:ext cx="1546412" cy="1774200"/>
              <a:chOff x="-1" y="-196937"/>
              <a:chExt cx="1546412" cy="1774200"/>
            </a:xfrm>
          </p:grpSpPr>
          <p:sp>
            <p:nvSpPr>
              <p:cNvPr id="481" name="Google Shape;481;p72"/>
              <p:cNvSpPr/>
              <p:nvPr/>
            </p:nvSpPr>
            <p:spPr>
              <a:xfrm>
                <a:off x="-1" y="-196937"/>
                <a:ext cx="1543800" cy="17742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482" name="Google Shape;482;p72"/>
              <p:cNvSpPr txBox="1"/>
              <p:nvPr/>
            </p:nvSpPr>
            <p:spPr>
              <a:xfrm>
                <a:off x="86310" y="138454"/>
                <a:ext cx="1460100" cy="11079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F5722"/>
                  </a:buClr>
                  <a:buSzPts val="1400"/>
                  <a:buFont typeface="Arial"/>
                  <a:buNone/>
                </a:pPr>
                <a:r>
                  <a:rPr b="1" i="0" lang="es" sz="1500" u="none" cap="none" strike="noStrike">
                    <a:solidFill>
                      <a:srgbClr val="FF5722"/>
                    </a:solidFill>
                    <a:latin typeface="Arial Narrow"/>
                    <a:ea typeface="Arial Narrow"/>
                    <a:cs typeface="Arial Narrow"/>
                    <a:sym typeface="Arial Narrow"/>
                  </a:rPr>
                  <a:t>Visor: aqu</a:t>
                </a:r>
                <a:r>
                  <a:rPr b="1" lang="es" sz="1500">
                    <a:solidFill>
                      <a:srgbClr val="FF5722"/>
                    </a:solidFill>
                    <a:latin typeface="Arial Narrow"/>
                    <a:ea typeface="Arial Narrow"/>
                    <a:cs typeface="Arial Narrow"/>
                    <a:sym typeface="Arial Narrow"/>
                  </a:rPr>
                  <a:t>í ubicamos las</a:t>
                </a:r>
                <a:r>
                  <a:rPr b="1" i="0" lang="es" sz="1500" u="none" cap="none" strike="noStrike">
                    <a:solidFill>
                      <a:srgbClr val="FF5722"/>
                    </a:solidFill>
                    <a:latin typeface="Arial Narrow"/>
                    <a:ea typeface="Arial Narrow"/>
                    <a:cs typeface="Arial Narrow"/>
                    <a:sym typeface="Arial Narrow"/>
                  </a:rPr>
                  <a:t> componentes</a:t>
                </a:r>
                <a:r>
                  <a:rPr b="1" lang="es" sz="1500">
                    <a:solidFill>
                      <a:srgbClr val="FF5722"/>
                    </a:solidFill>
                    <a:latin typeface="Arial Narrow"/>
                    <a:ea typeface="Arial Narrow"/>
                    <a:cs typeface="Arial Narrow"/>
                    <a:sym typeface="Arial Narrow"/>
                  </a:rPr>
                  <a:t>, arrastrándolas desde la paleta.</a:t>
                </a:r>
                <a:endParaRPr sz="1500">
                  <a:latin typeface="Arial Narrow"/>
                  <a:ea typeface="Arial Narrow"/>
                  <a:cs typeface="Arial Narrow"/>
                  <a:sym typeface="Arial Narrow"/>
                </a:endParaRPr>
              </a:p>
            </p:txBody>
          </p:sp>
        </p:grpSp>
        <p:grpSp>
          <p:nvGrpSpPr>
            <p:cNvPr id="483" name="Google Shape;483;p72"/>
            <p:cNvGrpSpPr/>
            <p:nvPr/>
          </p:nvGrpSpPr>
          <p:grpSpPr>
            <a:xfrm>
              <a:off x="4512012" y="1331156"/>
              <a:ext cx="1543800" cy="1384800"/>
              <a:chOff x="1" y="-174998"/>
              <a:chExt cx="1543800" cy="1384800"/>
            </a:xfrm>
          </p:grpSpPr>
          <p:sp>
            <p:nvSpPr>
              <p:cNvPr id="484" name="Google Shape;484;p72"/>
              <p:cNvSpPr/>
              <p:nvPr/>
            </p:nvSpPr>
            <p:spPr>
              <a:xfrm>
                <a:off x="1" y="-174998"/>
                <a:ext cx="1543800" cy="1384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485" name="Google Shape;485;p72"/>
              <p:cNvSpPr txBox="1"/>
              <p:nvPr/>
            </p:nvSpPr>
            <p:spPr>
              <a:xfrm>
                <a:off x="116648" y="-16"/>
                <a:ext cx="1304400" cy="9897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F5722"/>
                  </a:buClr>
                  <a:buSzPts val="1400"/>
                  <a:buFont typeface="Arial"/>
                  <a:buNone/>
                </a:pPr>
                <a:r>
                  <a:rPr b="1" i="0" lang="es" sz="1500" u="none" cap="none" strike="noStrike">
                    <a:solidFill>
                      <a:srgbClr val="FF5722"/>
                    </a:solidFill>
                    <a:latin typeface="Arial Narrow"/>
                    <a:ea typeface="Arial Narrow"/>
                    <a:cs typeface="Arial Narrow"/>
                    <a:sym typeface="Arial Narrow"/>
                  </a:rPr>
                  <a:t>Vista “jerárquica” de componentes</a:t>
                </a:r>
                <a:endParaRPr sz="1500">
                  <a:latin typeface="Arial Narrow"/>
                  <a:ea typeface="Arial Narrow"/>
                  <a:cs typeface="Arial Narrow"/>
                  <a:sym typeface="Arial Narrow"/>
                </a:endParaRPr>
              </a:p>
            </p:txBody>
          </p:sp>
        </p:grpSp>
        <p:grpSp>
          <p:nvGrpSpPr>
            <p:cNvPr id="486" name="Google Shape;486;p72"/>
            <p:cNvGrpSpPr/>
            <p:nvPr/>
          </p:nvGrpSpPr>
          <p:grpSpPr>
            <a:xfrm>
              <a:off x="6174047" y="1621091"/>
              <a:ext cx="1375200" cy="1107900"/>
              <a:chOff x="8" y="70530"/>
              <a:chExt cx="1375200" cy="1107900"/>
            </a:xfrm>
          </p:grpSpPr>
          <p:sp>
            <p:nvSpPr>
              <p:cNvPr id="487" name="Google Shape;487;p72"/>
              <p:cNvSpPr/>
              <p:nvPr/>
            </p:nvSpPr>
            <p:spPr>
              <a:xfrm>
                <a:off x="8" y="70530"/>
                <a:ext cx="1375200" cy="11079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488" name="Google Shape;488;p72"/>
              <p:cNvSpPr txBox="1"/>
              <p:nvPr/>
            </p:nvSpPr>
            <p:spPr>
              <a:xfrm>
                <a:off x="116661" y="232135"/>
                <a:ext cx="1193400" cy="7866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F5722"/>
                  </a:buClr>
                  <a:buSzPts val="1400"/>
                  <a:buFont typeface="Arial"/>
                  <a:buNone/>
                </a:pPr>
                <a:r>
                  <a:rPr b="1" i="0" lang="es" sz="1500" u="none" cap="none" strike="noStrike">
                    <a:solidFill>
                      <a:srgbClr val="FF5722"/>
                    </a:solidFill>
                    <a:latin typeface="Arial Narrow"/>
                    <a:ea typeface="Arial Narrow"/>
                    <a:cs typeface="Arial Narrow"/>
                    <a:sym typeface="Arial Narrow"/>
                  </a:rPr>
                  <a:t>Propiedades de las componentes</a:t>
                </a:r>
                <a:endParaRPr sz="1500">
                  <a:latin typeface="Arial Narrow"/>
                  <a:ea typeface="Arial Narrow"/>
                  <a:cs typeface="Arial Narrow"/>
                  <a:sym typeface="Arial Narrow"/>
                </a:endParaRPr>
              </a:p>
            </p:txBody>
          </p:sp>
        </p:grpSp>
      </p:grpSp>
      <p:pic>
        <p:nvPicPr>
          <p:cNvPr id="489" name="Google Shape;489;p72"/>
          <p:cNvPicPr preferRelativeResize="0"/>
          <p:nvPr/>
        </p:nvPicPr>
        <p:blipFill>
          <a:blip r:embed="rId4">
            <a:alphaModFix/>
          </a:blip>
          <a:stretch>
            <a:fillRect/>
          </a:stretch>
        </p:blipFill>
        <p:spPr>
          <a:xfrm>
            <a:off x="1111425" y="1063375"/>
            <a:ext cx="731400" cy="207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Agrega</a:t>
            </a:r>
            <a:r>
              <a:rPr lang="es"/>
              <a:t>mos</a:t>
            </a:r>
            <a:r>
              <a:rPr b="1" i="0" lang="es" sz="3200" u="none" cap="none" strike="noStrike">
                <a:solidFill>
                  <a:srgbClr val="002060"/>
                </a:solidFill>
                <a:latin typeface="Calibri"/>
                <a:ea typeface="Calibri"/>
                <a:cs typeface="Calibri"/>
                <a:sym typeface="Calibri"/>
              </a:rPr>
              <a:t> un botón</a:t>
            </a:r>
            <a:endParaRPr/>
          </a:p>
        </p:txBody>
      </p:sp>
      <p:sp>
        <p:nvSpPr>
          <p:cNvPr id="495" name="Google Shape;495;p73"/>
          <p:cNvSpPr txBox="1"/>
          <p:nvPr>
            <p:ph idx="1" type="body"/>
          </p:nvPr>
        </p:nvSpPr>
        <p:spPr>
          <a:xfrm>
            <a:off x="1187624" y="1200150"/>
            <a:ext cx="7499100" cy="3394500"/>
          </a:xfrm>
          <a:prstGeom prst="rect">
            <a:avLst/>
          </a:prstGeom>
          <a:noFill/>
          <a:ln>
            <a:noFill/>
          </a:ln>
        </p:spPr>
        <p:txBody>
          <a:bodyPr anchorCtr="0" anchor="t" bIns="91400" lIns="91400" spcFirstLastPara="1" rIns="91400" wrap="square" tIns="91400">
            <a:normAutofit/>
          </a:bodyPr>
          <a:lstStyle/>
          <a:p>
            <a:pPr indent="63500" lvl="0" marL="13970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p:txBody>
      </p:sp>
      <p:pic>
        <p:nvPicPr>
          <p:cNvPr descr="Google Shape;175;p22" id="496" name="Google Shape;496;p73"/>
          <p:cNvPicPr preferRelativeResize="0"/>
          <p:nvPr/>
        </p:nvPicPr>
        <p:blipFill rotWithShape="1">
          <a:blip r:embed="rId3">
            <a:alphaModFix/>
          </a:blip>
          <a:srcRect b="0" l="0" r="0" t="0"/>
          <a:stretch/>
        </p:blipFill>
        <p:spPr>
          <a:xfrm>
            <a:off x="1168874" y="1076025"/>
            <a:ext cx="7822729" cy="3614476"/>
          </a:xfrm>
          <a:prstGeom prst="rect">
            <a:avLst/>
          </a:prstGeom>
          <a:noFill/>
          <a:ln>
            <a:noFill/>
          </a:ln>
        </p:spPr>
      </p:pic>
      <p:grpSp>
        <p:nvGrpSpPr>
          <p:cNvPr id="497" name="Google Shape;497;p73"/>
          <p:cNvGrpSpPr/>
          <p:nvPr/>
        </p:nvGrpSpPr>
        <p:grpSpPr>
          <a:xfrm>
            <a:off x="1222727" y="1623376"/>
            <a:ext cx="5240747" cy="1328174"/>
            <a:chOff x="-1" y="-1"/>
            <a:chExt cx="5240747" cy="1770899"/>
          </a:xfrm>
        </p:grpSpPr>
        <p:sp>
          <p:nvSpPr>
            <p:cNvPr id="498" name="Google Shape;498;p73"/>
            <p:cNvSpPr/>
            <p:nvPr/>
          </p:nvSpPr>
          <p:spPr>
            <a:xfrm>
              <a:off x="-1" y="-1"/>
              <a:ext cx="893400" cy="4107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9" name="Google Shape;499;p73"/>
            <p:cNvCxnSpPr/>
            <p:nvPr/>
          </p:nvCxnSpPr>
          <p:spPr>
            <a:xfrm>
              <a:off x="893402" y="259630"/>
              <a:ext cx="1038300" cy="396900"/>
            </a:xfrm>
            <a:prstGeom prst="straightConnector1">
              <a:avLst/>
            </a:prstGeom>
            <a:noFill/>
            <a:ln cap="flat" cmpd="sng" w="28575">
              <a:solidFill>
                <a:srgbClr val="FF5722"/>
              </a:solidFill>
              <a:prstDash val="solid"/>
              <a:round/>
              <a:headEnd len="sm" w="sm" type="none"/>
              <a:tailEnd len="med" w="med" type="triangle"/>
            </a:ln>
          </p:spPr>
        </p:cxnSp>
        <p:grpSp>
          <p:nvGrpSpPr>
            <p:cNvPr id="500" name="Google Shape;500;p73"/>
            <p:cNvGrpSpPr/>
            <p:nvPr/>
          </p:nvGrpSpPr>
          <p:grpSpPr>
            <a:xfrm>
              <a:off x="2955046" y="758098"/>
              <a:ext cx="2285700" cy="1012800"/>
              <a:chOff x="2" y="2"/>
              <a:chExt cx="2285700" cy="1012800"/>
            </a:xfrm>
          </p:grpSpPr>
          <p:sp>
            <p:nvSpPr>
              <p:cNvPr id="501" name="Google Shape;501;p73"/>
              <p:cNvSpPr/>
              <p:nvPr/>
            </p:nvSpPr>
            <p:spPr>
              <a:xfrm>
                <a:off x="2" y="2"/>
                <a:ext cx="2036100" cy="1012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502" name="Google Shape;502;p73"/>
              <p:cNvSpPr txBox="1"/>
              <p:nvPr/>
            </p:nvSpPr>
            <p:spPr>
              <a:xfrm>
                <a:off x="2" y="113102"/>
                <a:ext cx="2285700" cy="786600"/>
              </a:xfrm>
              <a:prstGeom prst="rect">
                <a:avLst/>
              </a:prstGeom>
              <a:noFill/>
              <a:ln>
                <a:noFill/>
              </a:ln>
            </p:spPr>
            <p:txBody>
              <a:bodyPr anchorCtr="0" anchor="ctr" bIns="91400" lIns="91400" spcFirstLastPara="1" rIns="91400" wrap="square" tIns="91400">
                <a:noAutofit/>
              </a:bodyPr>
              <a:lstStyle/>
              <a:p>
                <a:pPr indent="-178899" lvl="0" marL="269999" marR="0" rtl="0" algn="l">
                  <a:lnSpc>
                    <a:spcPct val="150000"/>
                  </a:lnSpc>
                  <a:spcBef>
                    <a:spcPts val="0"/>
                  </a:spcBef>
                  <a:spcAft>
                    <a:spcPts val="0"/>
                  </a:spcAft>
                  <a:buClr>
                    <a:srgbClr val="FF5722"/>
                  </a:buClr>
                  <a:buSzPts val="1400"/>
                  <a:buFont typeface="Arial Narrow"/>
                  <a:buChar char="●"/>
                </a:pPr>
                <a:r>
                  <a:rPr b="1" i="0" lang="es" sz="1400" u="none" cap="none" strike="noStrike">
                    <a:solidFill>
                      <a:srgbClr val="FF5722"/>
                    </a:solidFill>
                    <a:latin typeface="Arial Narrow"/>
                    <a:ea typeface="Arial Narrow"/>
                    <a:cs typeface="Arial Narrow"/>
                    <a:sym typeface="Arial Narrow"/>
                  </a:rPr>
                  <a:t>Hacer click en Botón</a:t>
                </a:r>
                <a:endParaRPr>
                  <a:latin typeface="Arial Narrow"/>
                  <a:ea typeface="Arial Narrow"/>
                  <a:cs typeface="Arial Narrow"/>
                  <a:sym typeface="Arial Narrow"/>
                </a:endParaRPr>
              </a:p>
              <a:p>
                <a:pPr indent="-178899" lvl="0" marL="269999" marR="0" rtl="0" algn="l">
                  <a:lnSpc>
                    <a:spcPct val="100000"/>
                  </a:lnSpc>
                  <a:spcBef>
                    <a:spcPts val="0"/>
                  </a:spcBef>
                  <a:spcAft>
                    <a:spcPts val="0"/>
                  </a:spcAft>
                  <a:buClr>
                    <a:srgbClr val="FF5722"/>
                  </a:buClr>
                  <a:buSzPts val="1400"/>
                  <a:buFont typeface="Arial Narrow"/>
                  <a:buChar char="●"/>
                </a:pPr>
                <a:r>
                  <a:rPr b="1" i="0" lang="es" sz="1400" u="none" cap="none" strike="noStrike">
                    <a:solidFill>
                      <a:srgbClr val="FF5722"/>
                    </a:solidFill>
                    <a:latin typeface="Arial Narrow"/>
                    <a:ea typeface="Arial Narrow"/>
                    <a:cs typeface="Arial Narrow"/>
                    <a:sym typeface="Arial Narrow"/>
                  </a:rPr>
                  <a:t>Arrastrarlo al Visor</a:t>
                </a:r>
                <a:endParaRPr>
                  <a:latin typeface="Arial Narrow"/>
                  <a:ea typeface="Arial Narrow"/>
                  <a:cs typeface="Arial Narrow"/>
                  <a:sym typeface="Arial Narrow"/>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4"/>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Agrega</a:t>
            </a:r>
            <a:r>
              <a:rPr lang="es"/>
              <a:t>mos</a:t>
            </a:r>
            <a:r>
              <a:rPr b="1" i="0" lang="es" sz="3200" u="none" cap="none" strike="noStrike">
                <a:solidFill>
                  <a:srgbClr val="002060"/>
                </a:solidFill>
                <a:latin typeface="Calibri"/>
                <a:ea typeface="Calibri"/>
                <a:cs typeface="Calibri"/>
                <a:sym typeface="Calibri"/>
              </a:rPr>
              <a:t> un botón</a:t>
            </a:r>
            <a:endParaRPr/>
          </a:p>
        </p:txBody>
      </p:sp>
      <p:sp>
        <p:nvSpPr>
          <p:cNvPr id="508" name="Google Shape;508;p74"/>
          <p:cNvSpPr txBox="1"/>
          <p:nvPr>
            <p:ph idx="1" type="body"/>
          </p:nvPr>
        </p:nvSpPr>
        <p:spPr>
          <a:xfrm>
            <a:off x="1187624" y="1200150"/>
            <a:ext cx="7499100" cy="3394500"/>
          </a:xfrm>
          <a:prstGeom prst="rect">
            <a:avLst/>
          </a:prstGeom>
          <a:noFill/>
          <a:ln>
            <a:noFill/>
          </a:ln>
        </p:spPr>
        <p:txBody>
          <a:bodyPr anchorCtr="0" anchor="t" bIns="91400" lIns="91400" spcFirstLastPara="1" rIns="91400" wrap="square" tIns="91400">
            <a:normAutofit/>
          </a:bodyPr>
          <a:lstStyle/>
          <a:p>
            <a:pPr indent="63500" lvl="0" marL="13970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p:txBody>
      </p:sp>
      <p:pic>
        <p:nvPicPr>
          <p:cNvPr descr="Google Shape;186;p23" id="509" name="Google Shape;509;p74"/>
          <p:cNvPicPr preferRelativeResize="0"/>
          <p:nvPr/>
        </p:nvPicPr>
        <p:blipFill rotWithShape="1">
          <a:blip r:embed="rId3">
            <a:alphaModFix/>
          </a:blip>
          <a:srcRect b="0" l="0" r="0" t="0"/>
          <a:stretch/>
        </p:blipFill>
        <p:spPr>
          <a:xfrm>
            <a:off x="1168874" y="1076025"/>
            <a:ext cx="7822729" cy="3614476"/>
          </a:xfrm>
          <a:prstGeom prst="rect">
            <a:avLst/>
          </a:prstGeom>
          <a:noFill/>
          <a:ln>
            <a:noFill/>
          </a:ln>
        </p:spPr>
      </p:pic>
      <p:sp>
        <p:nvSpPr>
          <p:cNvPr id="510" name="Google Shape;510;p74"/>
          <p:cNvSpPr/>
          <p:nvPr/>
        </p:nvSpPr>
        <p:spPr>
          <a:xfrm>
            <a:off x="7178925" y="3888299"/>
            <a:ext cx="1507800" cy="3459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1" name="Google Shape;511;p74"/>
          <p:cNvCxnSpPr/>
          <p:nvPr/>
        </p:nvCxnSpPr>
        <p:spPr>
          <a:xfrm rot="10800000">
            <a:off x="6417538" y="3435546"/>
            <a:ext cx="982200" cy="503400"/>
          </a:xfrm>
          <a:prstGeom prst="straightConnector1">
            <a:avLst/>
          </a:prstGeom>
          <a:noFill/>
          <a:ln cap="flat" cmpd="sng" w="28575">
            <a:solidFill>
              <a:srgbClr val="FF5722"/>
            </a:solidFill>
            <a:prstDash val="solid"/>
            <a:round/>
            <a:headEnd len="sm" w="sm" type="none"/>
            <a:tailEnd len="med" w="med" type="triangle"/>
          </a:ln>
        </p:spPr>
      </p:cxnSp>
      <p:grpSp>
        <p:nvGrpSpPr>
          <p:cNvPr id="512" name="Google Shape;512;p74"/>
          <p:cNvGrpSpPr/>
          <p:nvPr/>
        </p:nvGrpSpPr>
        <p:grpSpPr>
          <a:xfrm>
            <a:off x="5143500" y="2626075"/>
            <a:ext cx="1971300" cy="759600"/>
            <a:chOff x="361701" y="-15"/>
            <a:chExt cx="1971300" cy="1012800"/>
          </a:xfrm>
        </p:grpSpPr>
        <p:sp>
          <p:nvSpPr>
            <p:cNvPr id="513" name="Google Shape;513;p74"/>
            <p:cNvSpPr/>
            <p:nvPr/>
          </p:nvSpPr>
          <p:spPr>
            <a:xfrm>
              <a:off x="453076" y="-15"/>
              <a:ext cx="1879800" cy="1012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514" name="Google Shape;514;p74"/>
            <p:cNvSpPr txBox="1"/>
            <p:nvPr/>
          </p:nvSpPr>
          <p:spPr>
            <a:xfrm>
              <a:off x="361701" y="214685"/>
              <a:ext cx="1971300" cy="583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5722"/>
                </a:buClr>
                <a:buSzPts val="1400"/>
                <a:buFont typeface="Arial"/>
                <a:buNone/>
              </a:pPr>
              <a:r>
                <a:rPr b="1" i="0" lang="es" sz="1600" u="none" cap="none" strike="noStrike">
                  <a:solidFill>
                    <a:srgbClr val="FF5722"/>
                  </a:solidFill>
                  <a:latin typeface="Arial Narrow"/>
                  <a:ea typeface="Arial Narrow"/>
                  <a:cs typeface="Arial Narrow"/>
                  <a:sym typeface="Arial Narrow"/>
                </a:rPr>
                <a:t>Permite agregar una imagen al botón</a:t>
              </a:r>
              <a:endParaRPr sz="1600">
                <a:latin typeface="Arial Narrow"/>
                <a:ea typeface="Arial Narrow"/>
                <a:cs typeface="Arial Narrow"/>
                <a:sym typeface="Arial Narrow"/>
              </a:endParaRPr>
            </a:p>
          </p:txBody>
        </p:sp>
      </p:grpSp>
      <p:sp>
        <p:nvSpPr>
          <p:cNvPr id="515" name="Google Shape;515;p74"/>
          <p:cNvSpPr/>
          <p:nvPr/>
        </p:nvSpPr>
        <p:spPr>
          <a:xfrm>
            <a:off x="5939825" y="1631825"/>
            <a:ext cx="1018200" cy="261000"/>
          </a:xfrm>
          <a:prstGeom prst="ellipse">
            <a:avLst/>
          </a:prstGeom>
          <a:noFill/>
          <a:ln cap="flat" cmpd="sng" w="38100">
            <a:solidFill>
              <a:srgbClr val="FF7D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5"/>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Material Para Trabajar</a:t>
            </a:r>
            <a:endParaRPr/>
          </a:p>
        </p:txBody>
      </p:sp>
      <p:sp>
        <p:nvSpPr>
          <p:cNvPr id="521" name="Google Shape;521;p75"/>
          <p:cNvSpPr txBox="1"/>
          <p:nvPr>
            <p:ph idx="1" type="body"/>
          </p:nvPr>
        </p:nvSpPr>
        <p:spPr>
          <a:xfrm>
            <a:off x="1233449" y="1154325"/>
            <a:ext cx="7499100" cy="3394500"/>
          </a:xfrm>
          <a:prstGeom prst="rect">
            <a:avLst/>
          </a:prstGeom>
        </p:spPr>
        <p:txBody>
          <a:bodyPr anchorCtr="0" anchor="ctr" bIns="91425" lIns="91425" spcFirstLastPara="1" rIns="91425" wrap="square" tIns="91425">
            <a:normAutofit/>
          </a:bodyPr>
          <a:lstStyle/>
          <a:p>
            <a:pPr indent="0" lvl="0" marL="0" rtl="0" algn="ctr">
              <a:spcBef>
                <a:spcPts val="640"/>
              </a:spcBef>
              <a:spcAft>
                <a:spcPts val="1200"/>
              </a:spcAft>
              <a:buNone/>
            </a:pPr>
            <a:r>
              <a:rPr lang="es"/>
              <a:t>tinyurl.com/lintiAnimales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1"/>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1: El alien toca el botón</a:t>
            </a:r>
            <a:endParaRPr/>
          </a:p>
        </p:txBody>
      </p:sp>
      <p:pic>
        <p:nvPicPr>
          <p:cNvPr id="137" name="Google Shape;137;p31"/>
          <p:cNvPicPr preferRelativeResize="0"/>
          <p:nvPr/>
        </p:nvPicPr>
        <p:blipFill>
          <a:blip r:embed="rId3">
            <a:alphaModFix/>
          </a:blip>
          <a:stretch>
            <a:fillRect/>
          </a:stretch>
        </p:blipFill>
        <p:spPr>
          <a:xfrm>
            <a:off x="3650839" y="2442127"/>
            <a:ext cx="2304600" cy="2153125"/>
          </a:xfrm>
          <a:prstGeom prst="rect">
            <a:avLst/>
          </a:prstGeom>
          <a:noFill/>
          <a:ln>
            <a:noFill/>
          </a:ln>
        </p:spPr>
      </p:pic>
      <p:sp>
        <p:nvSpPr>
          <p:cNvPr id="138" name="Google Shape;138;p31"/>
          <p:cNvSpPr txBox="1"/>
          <p:nvPr/>
        </p:nvSpPr>
        <p:spPr>
          <a:xfrm>
            <a:off x="2265975" y="951688"/>
            <a:ext cx="5342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2400">
                <a:solidFill>
                  <a:schemeClr val="dk1"/>
                </a:solidFill>
                <a:latin typeface="Calibri"/>
                <a:ea typeface="Calibri"/>
                <a:cs typeface="Calibri"/>
                <a:sym typeface="Calibri"/>
              </a:rPr>
              <a:t>Accede al Desafío 1 haciendo click </a:t>
            </a:r>
            <a:r>
              <a:rPr lang="es" sz="2400" u="sng">
                <a:solidFill>
                  <a:schemeClr val="hlink"/>
                </a:solidFill>
                <a:latin typeface="Calibri"/>
                <a:ea typeface="Calibri"/>
                <a:cs typeface="Calibri"/>
                <a:sym typeface="Calibri"/>
                <a:hlinkClick r:id="rId4"/>
              </a:rPr>
              <a:t>aquí</a:t>
            </a:r>
            <a:r>
              <a:rPr lang="es" sz="2400">
                <a:solidFill>
                  <a:schemeClr val="dk1"/>
                </a:solidFill>
                <a:latin typeface="Calibri"/>
                <a:ea typeface="Calibri"/>
                <a:cs typeface="Calibri"/>
                <a:sym typeface="Calibri"/>
              </a:rPr>
              <a:t>.</a:t>
            </a:r>
            <a:endParaRPr sz="900">
              <a:solidFill>
                <a:srgbClr val="36525D"/>
              </a:solidFill>
              <a:highlight>
                <a:schemeClr val="lt1"/>
              </a:highlight>
              <a:latin typeface="Consolas"/>
              <a:ea typeface="Consolas"/>
              <a:cs typeface="Consolas"/>
              <a:sym typeface="Consolas"/>
            </a:endParaRPr>
          </a:p>
        </p:txBody>
      </p:sp>
      <p:pic>
        <p:nvPicPr>
          <p:cNvPr id="139" name="Google Shape;139;p31"/>
          <p:cNvPicPr preferRelativeResize="0"/>
          <p:nvPr/>
        </p:nvPicPr>
        <p:blipFill>
          <a:blip r:embed="rId5">
            <a:alphaModFix/>
          </a:blip>
          <a:stretch>
            <a:fillRect/>
          </a:stretch>
        </p:blipFill>
        <p:spPr>
          <a:xfrm>
            <a:off x="1347950" y="1584426"/>
            <a:ext cx="6910382" cy="7790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descr="Google Shape;194;p24" id="526" name="Google Shape;526;p76"/>
          <p:cNvPicPr preferRelativeResize="0"/>
          <p:nvPr/>
        </p:nvPicPr>
        <p:blipFill rotWithShape="1">
          <a:blip r:embed="rId3">
            <a:alphaModFix/>
          </a:blip>
          <a:srcRect b="0" l="0" r="0" t="0"/>
          <a:stretch/>
        </p:blipFill>
        <p:spPr>
          <a:xfrm>
            <a:off x="1168175" y="1148275"/>
            <a:ext cx="7829051" cy="3569125"/>
          </a:xfrm>
          <a:prstGeom prst="rect">
            <a:avLst/>
          </a:prstGeom>
          <a:noFill/>
          <a:ln>
            <a:noFill/>
          </a:ln>
        </p:spPr>
      </p:pic>
      <p:sp>
        <p:nvSpPr>
          <p:cNvPr id="527" name="Google Shape;527;p76"/>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Selecciona</a:t>
            </a:r>
            <a:r>
              <a:rPr lang="es"/>
              <a:t>mos</a:t>
            </a:r>
            <a:r>
              <a:rPr b="1" i="0" lang="es" sz="3200" u="none" cap="none" strike="noStrike">
                <a:solidFill>
                  <a:srgbClr val="002060"/>
                </a:solidFill>
                <a:latin typeface="Calibri"/>
                <a:ea typeface="Calibri"/>
                <a:cs typeface="Calibri"/>
                <a:sym typeface="Calibri"/>
              </a:rPr>
              <a:t> una imagen para el botón</a:t>
            </a:r>
            <a:endParaRPr/>
          </a:p>
        </p:txBody>
      </p:sp>
      <p:sp>
        <p:nvSpPr>
          <p:cNvPr id="528" name="Google Shape;528;p76"/>
          <p:cNvSpPr/>
          <p:nvPr/>
        </p:nvSpPr>
        <p:spPr>
          <a:xfrm>
            <a:off x="7600425" y="3255450"/>
            <a:ext cx="1396800" cy="14133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529" name="Google Shape;529;p76"/>
          <p:cNvSpPr/>
          <p:nvPr/>
        </p:nvSpPr>
        <p:spPr>
          <a:xfrm>
            <a:off x="6725477" y="2965856"/>
            <a:ext cx="855900" cy="541944"/>
          </a:xfrm>
          <a:custGeom>
            <a:rect b="b" l="l" r="r" t="t"/>
            <a:pathLst>
              <a:path extrusionOk="0" h="21600" w="21600">
                <a:moveTo>
                  <a:pt x="21600" y="21600"/>
                </a:moveTo>
                <a:lnTo>
                  <a:pt x="0" y="0"/>
                </a:lnTo>
              </a:path>
            </a:pathLst>
          </a:custGeom>
          <a:noFill/>
          <a:ln cap="flat" cmpd="sng" w="28575">
            <a:solidFill>
              <a:srgbClr val="FF5722"/>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0" name="Google Shape;530;p76"/>
          <p:cNvGrpSpPr/>
          <p:nvPr/>
        </p:nvGrpSpPr>
        <p:grpSpPr>
          <a:xfrm>
            <a:off x="4986850" y="2191950"/>
            <a:ext cx="2323822" cy="759600"/>
            <a:chOff x="0" y="0"/>
            <a:chExt cx="2491500" cy="1012800"/>
          </a:xfrm>
        </p:grpSpPr>
        <p:sp>
          <p:nvSpPr>
            <p:cNvPr id="531" name="Google Shape;531;p76"/>
            <p:cNvSpPr/>
            <p:nvPr/>
          </p:nvSpPr>
          <p:spPr>
            <a:xfrm>
              <a:off x="0" y="0"/>
              <a:ext cx="2491500" cy="1012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532" name="Google Shape;532;p76"/>
            <p:cNvSpPr txBox="1"/>
            <p:nvPr/>
          </p:nvSpPr>
          <p:spPr>
            <a:xfrm>
              <a:off x="49440" y="214683"/>
              <a:ext cx="2392500" cy="583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5722"/>
                </a:buClr>
                <a:buSzPts val="1400"/>
                <a:buFont typeface="Arial"/>
                <a:buNone/>
              </a:pPr>
              <a:r>
                <a:rPr b="1" i="0" lang="es" sz="1600" u="none" cap="none" strike="noStrike">
                  <a:solidFill>
                    <a:srgbClr val="FF5722"/>
                  </a:solidFill>
                  <a:latin typeface="Arial Narrow"/>
                  <a:ea typeface="Arial Narrow"/>
                  <a:cs typeface="Arial Narrow"/>
                  <a:sym typeface="Arial Narrow"/>
                </a:rPr>
                <a:t>Selecciona</a:t>
              </a:r>
              <a:r>
                <a:rPr b="1" lang="es" sz="1600">
                  <a:solidFill>
                    <a:srgbClr val="FF5722"/>
                  </a:solidFill>
                  <a:latin typeface="Arial Narrow"/>
                  <a:ea typeface="Arial Narrow"/>
                  <a:cs typeface="Arial Narrow"/>
                  <a:sym typeface="Arial Narrow"/>
                </a:rPr>
                <a:t>mos</a:t>
              </a:r>
              <a:r>
                <a:rPr b="1" i="0" lang="es" sz="1600" u="none" cap="none" strike="noStrike">
                  <a:solidFill>
                    <a:srgbClr val="FF5722"/>
                  </a:solidFill>
                  <a:latin typeface="Arial Narrow"/>
                  <a:ea typeface="Arial Narrow"/>
                  <a:cs typeface="Arial Narrow"/>
                  <a:sym typeface="Arial Narrow"/>
                </a:rPr>
                <a:t> la imagen (</a:t>
              </a:r>
              <a:r>
                <a:rPr b="1" lang="es" sz="1600">
                  <a:solidFill>
                    <a:srgbClr val="FF5722"/>
                  </a:solidFill>
                  <a:latin typeface="Arial Narrow"/>
                  <a:ea typeface="Arial Narrow"/>
                  <a:cs typeface="Arial Narrow"/>
                  <a:sym typeface="Arial Narrow"/>
                </a:rPr>
                <a:t>carta</a:t>
              </a:r>
              <a:r>
                <a:rPr b="1" i="0" lang="es" sz="1600" u="none" cap="none" strike="noStrike">
                  <a:solidFill>
                    <a:srgbClr val="FF5722"/>
                  </a:solidFill>
                  <a:latin typeface="Arial Narrow"/>
                  <a:ea typeface="Arial Narrow"/>
                  <a:cs typeface="Arial Narrow"/>
                  <a:sym typeface="Arial Narrow"/>
                </a:rPr>
                <a:t>)</a:t>
              </a:r>
              <a:endParaRPr sz="1600">
                <a:latin typeface="Arial Narrow"/>
                <a:ea typeface="Arial Narrow"/>
                <a:cs typeface="Arial Narrow"/>
                <a:sym typeface="Arial Narrow"/>
              </a:endParaRPr>
            </a:p>
          </p:txBody>
        </p:sp>
      </p:grpSp>
      <p:sp>
        <p:nvSpPr>
          <p:cNvPr id="533" name="Google Shape;533;p76"/>
          <p:cNvSpPr/>
          <p:nvPr/>
        </p:nvSpPr>
        <p:spPr>
          <a:xfrm>
            <a:off x="6120450" y="1416275"/>
            <a:ext cx="1018200" cy="261000"/>
          </a:xfrm>
          <a:prstGeom prst="ellipse">
            <a:avLst/>
          </a:prstGeom>
          <a:noFill/>
          <a:ln cap="flat" cmpd="sng" w="38100">
            <a:solidFill>
              <a:srgbClr val="FF7D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7"/>
          <p:cNvSpPr txBox="1"/>
          <p:nvPr>
            <p:ph type="title"/>
          </p:nvPr>
        </p:nvSpPr>
        <p:spPr>
          <a:xfrm>
            <a:off x="1226774" y="19953"/>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Botón con imagen</a:t>
            </a:r>
            <a:endParaRPr/>
          </a:p>
        </p:txBody>
      </p:sp>
      <p:pic>
        <p:nvPicPr>
          <p:cNvPr id="539" name="Google Shape;539;p77"/>
          <p:cNvPicPr preferRelativeResize="0"/>
          <p:nvPr/>
        </p:nvPicPr>
        <p:blipFill>
          <a:blip r:embed="rId3">
            <a:alphaModFix/>
          </a:blip>
          <a:stretch>
            <a:fillRect/>
          </a:stretch>
        </p:blipFill>
        <p:spPr>
          <a:xfrm>
            <a:off x="3694675" y="877348"/>
            <a:ext cx="2356242" cy="3851671"/>
          </a:xfrm>
          <a:prstGeom prst="rect">
            <a:avLst/>
          </a:prstGeom>
          <a:noFill/>
          <a:ln>
            <a:noFill/>
          </a:ln>
        </p:spPr>
      </p:pic>
      <p:sp>
        <p:nvSpPr>
          <p:cNvPr id="540" name="Google Shape;540;p77"/>
          <p:cNvSpPr/>
          <p:nvPr/>
        </p:nvSpPr>
        <p:spPr>
          <a:xfrm>
            <a:off x="3655247" y="2417737"/>
            <a:ext cx="1507800" cy="308100"/>
          </a:xfrm>
          <a:prstGeom prst="ellipse">
            <a:avLst/>
          </a:prstGeom>
          <a:noFill/>
          <a:ln cap="flat" cmpd="sng" w="38100">
            <a:solidFill>
              <a:srgbClr val="002060"/>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8"/>
          <p:cNvSpPr txBox="1"/>
          <p:nvPr>
            <p:ph type="title"/>
          </p:nvPr>
        </p:nvSpPr>
        <p:spPr>
          <a:xfrm>
            <a:off x="927000" y="155350"/>
            <a:ext cx="8217000" cy="857400"/>
          </a:xfrm>
          <a:prstGeom prst="rect">
            <a:avLst/>
          </a:prstGeom>
          <a:noFill/>
          <a:ln>
            <a:noFill/>
          </a:ln>
        </p:spPr>
        <p:txBody>
          <a:bodyPr anchorCtr="0" anchor="ctr" bIns="91400" lIns="91400" spcFirstLastPara="1" rIns="91400" wrap="square" tIns="91400">
            <a:normAutofit fontScale="90000"/>
          </a:bodyPr>
          <a:lstStyle/>
          <a:p>
            <a:pPr indent="0" lvl="0" marL="0" marR="0" rtl="0" algn="ctr">
              <a:lnSpc>
                <a:spcPct val="100000"/>
              </a:lnSpc>
              <a:spcBef>
                <a:spcPts val="0"/>
              </a:spcBef>
              <a:spcAft>
                <a:spcPts val="0"/>
              </a:spcAft>
              <a:buClr>
                <a:srgbClr val="002060"/>
              </a:buClr>
              <a:buSzPct val="100000"/>
              <a:buFont typeface="Calibri"/>
              <a:buNone/>
            </a:pPr>
            <a:r>
              <a:rPr b="1" i="0" lang="es" sz="3200" u="none" cap="none" strike="noStrike">
                <a:solidFill>
                  <a:srgbClr val="002060"/>
                </a:solidFill>
                <a:latin typeface="Calibri"/>
                <a:ea typeface="Calibri"/>
                <a:cs typeface="Calibri"/>
                <a:sym typeface="Calibri"/>
              </a:rPr>
              <a:t>Ajustar la imagen al botón </a:t>
            </a:r>
            <a:r>
              <a:rPr lang="es"/>
              <a:t>… para que se vea bien</a:t>
            </a:r>
            <a:endParaRPr/>
          </a:p>
        </p:txBody>
      </p:sp>
      <p:grpSp>
        <p:nvGrpSpPr>
          <p:cNvPr id="546" name="Google Shape;546;p78"/>
          <p:cNvGrpSpPr/>
          <p:nvPr/>
        </p:nvGrpSpPr>
        <p:grpSpPr>
          <a:xfrm>
            <a:off x="3344223" y="1012760"/>
            <a:ext cx="3185899" cy="3498433"/>
            <a:chOff x="-1" y="-2"/>
            <a:chExt cx="3185899" cy="4664577"/>
          </a:xfrm>
        </p:grpSpPr>
        <p:pic>
          <p:nvPicPr>
            <p:cNvPr descr="Google Shape;213;p26" id="547" name="Google Shape;547;p78"/>
            <p:cNvPicPr preferRelativeResize="0"/>
            <p:nvPr/>
          </p:nvPicPr>
          <p:blipFill rotWithShape="1">
            <a:blip r:embed="rId3">
              <a:alphaModFix/>
            </a:blip>
            <a:srcRect b="0" l="0" r="0" t="44699"/>
            <a:stretch/>
          </p:blipFill>
          <p:spPr>
            <a:xfrm>
              <a:off x="-1" y="669307"/>
              <a:ext cx="2105026" cy="3544927"/>
            </a:xfrm>
            <a:prstGeom prst="rect">
              <a:avLst/>
            </a:prstGeom>
            <a:noFill/>
            <a:ln>
              <a:noFill/>
            </a:ln>
          </p:spPr>
        </p:pic>
        <p:grpSp>
          <p:nvGrpSpPr>
            <p:cNvPr id="548" name="Google Shape;548;p78"/>
            <p:cNvGrpSpPr/>
            <p:nvPr/>
          </p:nvGrpSpPr>
          <p:grpSpPr>
            <a:xfrm>
              <a:off x="439999" y="-2"/>
              <a:ext cx="2745899" cy="1266901"/>
              <a:chOff x="0" y="-1"/>
              <a:chExt cx="2745899" cy="1266901"/>
            </a:xfrm>
          </p:grpSpPr>
          <p:cxnSp>
            <p:nvCxnSpPr>
              <p:cNvPr id="549" name="Google Shape;549;p78"/>
              <p:cNvCxnSpPr/>
              <p:nvPr/>
            </p:nvCxnSpPr>
            <p:spPr>
              <a:xfrm flipH="1" rot="10800000">
                <a:off x="0" y="506400"/>
                <a:ext cx="254400" cy="760500"/>
              </a:xfrm>
              <a:prstGeom prst="straightConnector1">
                <a:avLst/>
              </a:prstGeom>
              <a:noFill/>
              <a:ln cap="flat" cmpd="sng" w="28575">
                <a:solidFill>
                  <a:srgbClr val="FF5722"/>
                </a:solidFill>
                <a:prstDash val="solid"/>
                <a:round/>
                <a:headEnd len="sm" w="sm" type="none"/>
                <a:tailEnd len="med" w="med" type="triangle"/>
              </a:ln>
            </p:spPr>
          </p:cxnSp>
          <p:grpSp>
            <p:nvGrpSpPr>
              <p:cNvPr id="550" name="Google Shape;550;p78"/>
              <p:cNvGrpSpPr/>
              <p:nvPr/>
            </p:nvGrpSpPr>
            <p:grpSpPr>
              <a:xfrm>
                <a:off x="254399" y="-1"/>
                <a:ext cx="2491500" cy="1012800"/>
                <a:chOff x="0" y="0"/>
                <a:chExt cx="2491500" cy="1012800"/>
              </a:xfrm>
            </p:grpSpPr>
            <p:sp>
              <p:nvSpPr>
                <p:cNvPr id="551" name="Google Shape;551;p78"/>
                <p:cNvSpPr/>
                <p:nvPr/>
              </p:nvSpPr>
              <p:spPr>
                <a:xfrm>
                  <a:off x="0" y="0"/>
                  <a:ext cx="2491500" cy="1012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552" name="Google Shape;552;p78"/>
                <p:cNvSpPr txBox="1"/>
                <p:nvPr/>
              </p:nvSpPr>
              <p:spPr>
                <a:xfrm>
                  <a:off x="49440" y="214683"/>
                  <a:ext cx="2392500" cy="583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5722"/>
                    </a:buClr>
                    <a:buSzPts val="1400"/>
                    <a:buFont typeface="Arial"/>
                    <a:buNone/>
                  </a:pPr>
                  <a:r>
                    <a:rPr b="1" i="0" lang="es" sz="1400" u="none" cap="none" strike="noStrike">
                      <a:solidFill>
                        <a:srgbClr val="FF5722"/>
                      </a:solidFill>
                      <a:latin typeface="Arial"/>
                      <a:ea typeface="Arial"/>
                      <a:cs typeface="Arial"/>
                      <a:sym typeface="Arial"/>
                    </a:rPr>
                    <a:t>Cambiar el Alto y Ancho: “Ajustar al contenedor” </a:t>
                  </a:r>
                  <a:endParaRPr/>
                </a:p>
              </p:txBody>
            </p:sp>
          </p:grpSp>
        </p:grpSp>
        <p:grpSp>
          <p:nvGrpSpPr>
            <p:cNvPr id="553" name="Google Shape;553;p78"/>
            <p:cNvGrpSpPr/>
            <p:nvPr/>
          </p:nvGrpSpPr>
          <p:grpSpPr>
            <a:xfrm>
              <a:off x="842423" y="4035475"/>
              <a:ext cx="2227501" cy="629100"/>
              <a:chOff x="-1" y="0"/>
              <a:chExt cx="2227501" cy="629100"/>
            </a:xfrm>
          </p:grpSpPr>
          <p:grpSp>
            <p:nvGrpSpPr>
              <p:cNvPr id="554" name="Google Shape;554;p78"/>
              <p:cNvGrpSpPr/>
              <p:nvPr/>
            </p:nvGrpSpPr>
            <p:grpSpPr>
              <a:xfrm>
                <a:off x="737700" y="29700"/>
                <a:ext cx="1489800" cy="599400"/>
                <a:chOff x="0" y="0"/>
                <a:chExt cx="1489800" cy="599400"/>
              </a:xfrm>
            </p:grpSpPr>
            <p:sp>
              <p:nvSpPr>
                <p:cNvPr id="555" name="Google Shape;555;p78"/>
                <p:cNvSpPr/>
                <p:nvPr/>
              </p:nvSpPr>
              <p:spPr>
                <a:xfrm>
                  <a:off x="0" y="0"/>
                  <a:ext cx="1489800" cy="5994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556" name="Google Shape;556;p78"/>
                <p:cNvSpPr txBox="1"/>
                <p:nvPr/>
              </p:nvSpPr>
              <p:spPr>
                <a:xfrm>
                  <a:off x="29260" y="7983"/>
                  <a:ext cx="1431300" cy="583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5722"/>
                    </a:buClr>
                    <a:buSzPts val="1400"/>
                    <a:buFont typeface="Arial"/>
                    <a:buNone/>
                  </a:pPr>
                  <a:r>
                    <a:rPr b="1" i="0" lang="es" sz="1400" u="none" cap="none" strike="noStrike">
                      <a:solidFill>
                        <a:srgbClr val="FF5722"/>
                      </a:solidFill>
                      <a:latin typeface="Arial"/>
                      <a:ea typeface="Arial"/>
                      <a:cs typeface="Arial"/>
                      <a:sym typeface="Arial"/>
                    </a:rPr>
                    <a:t>Borrar el texto!</a:t>
                  </a:r>
                  <a:endParaRPr/>
                </a:p>
              </p:txBody>
            </p:sp>
          </p:grpSp>
          <p:cxnSp>
            <p:nvCxnSpPr>
              <p:cNvPr id="557" name="Google Shape;557;p78"/>
              <p:cNvCxnSpPr/>
              <p:nvPr/>
            </p:nvCxnSpPr>
            <p:spPr>
              <a:xfrm>
                <a:off x="-1" y="0"/>
                <a:ext cx="737700" cy="329400"/>
              </a:xfrm>
              <a:prstGeom prst="straightConnector1">
                <a:avLst/>
              </a:prstGeom>
              <a:noFill/>
              <a:ln cap="flat" cmpd="sng" w="28575">
                <a:solidFill>
                  <a:srgbClr val="FF5722"/>
                </a:solidFill>
                <a:prstDash val="solid"/>
                <a:round/>
                <a:headEnd len="sm" w="sm" type="none"/>
                <a:tailEnd len="med" w="med" type="triangle"/>
              </a:ln>
            </p:spPr>
          </p:cxnSp>
        </p:grpSp>
      </p:grpSp>
      <p:sp>
        <p:nvSpPr>
          <p:cNvPr id="558" name="Google Shape;558;p78"/>
          <p:cNvSpPr/>
          <p:nvPr/>
        </p:nvSpPr>
        <p:spPr>
          <a:xfrm>
            <a:off x="5700324" y="2538712"/>
            <a:ext cx="943500" cy="245400"/>
          </a:xfrm>
          <a:prstGeom prst="rightArrow">
            <a:avLst>
              <a:gd fmla="val 50000" name="adj1"/>
              <a:gd fmla="val 50000" name="adj2"/>
            </a:avLst>
          </a:prstGeom>
          <a:solidFill>
            <a:srgbClr val="002060"/>
          </a:solidFill>
          <a:ln cap="flat" cmpd="sng" w="9525">
            <a:solidFill>
              <a:srgbClr val="002060"/>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9" name="Google Shape;559;p78"/>
          <p:cNvPicPr preferRelativeResize="0"/>
          <p:nvPr/>
        </p:nvPicPr>
        <p:blipFill>
          <a:blip r:embed="rId4">
            <a:alphaModFix/>
          </a:blip>
          <a:stretch>
            <a:fillRect/>
          </a:stretch>
        </p:blipFill>
        <p:spPr>
          <a:xfrm>
            <a:off x="1044425" y="1529803"/>
            <a:ext cx="1507553" cy="2464350"/>
          </a:xfrm>
          <a:prstGeom prst="rect">
            <a:avLst/>
          </a:prstGeom>
          <a:noFill/>
          <a:ln>
            <a:noFill/>
          </a:ln>
        </p:spPr>
      </p:pic>
      <p:pic>
        <p:nvPicPr>
          <p:cNvPr id="560" name="Google Shape;560;p78"/>
          <p:cNvPicPr preferRelativeResize="0"/>
          <p:nvPr/>
        </p:nvPicPr>
        <p:blipFill>
          <a:blip r:embed="rId5">
            <a:alphaModFix/>
          </a:blip>
          <a:stretch>
            <a:fillRect/>
          </a:stretch>
        </p:blipFill>
        <p:spPr>
          <a:xfrm>
            <a:off x="6911800" y="1529794"/>
            <a:ext cx="1474539" cy="24643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9"/>
          <p:cNvPicPr preferRelativeResize="0"/>
          <p:nvPr/>
        </p:nvPicPr>
        <p:blipFill>
          <a:blip r:embed="rId3">
            <a:alphaModFix/>
          </a:blip>
          <a:stretch>
            <a:fillRect/>
          </a:stretch>
        </p:blipFill>
        <p:spPr>
          <a:xfrm>
            <a:off x="3411025" y="936742"/>
            <a:ext cx="2290529" cy="3851671"/>
          </a:xfrm>
          <a:prstGeom prst="rect">
            <a:avLst/>
          </a:prstGeom>
          <a:noFill/>
          <a:ln>
            <a:noFill/>
          </a:ln>
        </p:spPr>
      </p:pic>
      <p:sp>
        <p:nvSpPr>
          <p:cNvPr id="566" name="Google Shape;566;p79"/>
          <p:cNvSpPr txBox="1"/>
          <p:nvPr>
            <p:ph type="title"/>
          </p:nvPr>
        </p:nvSpPr>
        <p:spPr>
          <a:xfrm>
            <a:off x="1200674" y="79353"/>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Cambia</a:t>
            </a:r>
            <a:r>
              <a:rPr lang="es"/>
              <a:t>mos</a:t>
            </a:r>
            <a:r>
              <a:rPr b="1" i="0" lang="es" sz="3200" u="none" cap="none" strike="noStrike">
                <a:solidFill>
                  <a:srgbClr val="002060"/>
                </a:solidFill>
                <a:latin typeface="Calibri"/>
                <a:ea typeface="Calibri"/>
                <a:cs typeface="Calibri"/>
                <a:sym typeface="Calibri"/>
              </a:rPr>
              <a:t> el nombre </a:t>
            </a:r>
            <a:r>
              <a:rPr lang="es"/>
              <a:t>del</a:t>
            </a:r>
            <a:r>
              <a:rPr b="1" i="0" lang="es" sz="3200" u="none" cap="none" strike="noStrike">
                <a:solidFill>
                  <a:srgbClr val="002060"/>
                </a:solidFill>
                <a:latin typeface="Calibri"/>
                <a:ea typeface="Calibri"/>
                <a:cs typeface="Calibri"/>
                <a:sym typeface="Calibri"/>
              </a:rPr>
              <a:t> Botón</a:t>
            </a:r>
            <a:endParaRPr/>
          </a:p>
        </p:txBody>
      </p:sp>
      <p:sp>
        <p:nvSpPr>
          <p:cNvPr id="567" name="Google Shape;567;p79"/>
          <p:cNvSpPr/>
          <p:nvPr/>
        </p:nvSpPr>
        <p:spPr>
          <a:xfrm>
            <a:off x="4144173" y="4463999"/>
            <a:ext cx="1306500" cy="3081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8" name="Google Shape;568;p79"/>
          <p:cNvCxnSpPr/>
          <p:nvPr/>
        </p:nvCxnSpPr>
        <p:spPr>
          <a:xfrm rot="10800000">
            <a:off x="4782423" y="3492300"/>
            <a:ext cx="15000" cy="971700"/>
          </a:xfrm>
          <a:prstGeom prst="straightConnector1">
            <a:avLst/>
          </a:prstGeom>
          <a:noFill/>
          <a:ln cap="flat" cmpd="sng" w="28575">
            <a:solidFill>
              <a:srgbClr val="FF5722"/>
            </a:solidFill>
            <a:prstDash val="solid"/>
            <a:round/>
            <a:headEnd len="sm" w="sm" type="none"/>
            <a:tailEnd len="med" w="med" type="triangle"/>
          </a:ln>
        </p:spPr>
      </p:cxnSp>
      <p:sp>
        <p:nvSpPr>
          <p:cNvPr id="569" name="Google Shape;569;p79"/>
          <p:cNvSpPr/>
          <p:nvPr/>
        </p:nvSpPr>
        <p:spPr>
          <a:xfrm>
            <a:off x="3622099" y="1403600"/>
            <a:ext cx="2115000" cy="4317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0"/>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lang="es"/>
              <a:t>Empezamos a programar: </a:t>
            </a:r>
            <a:r>
              <a:rPr b="1" i="0" lang="es" sz="3200" u="none" cap="none" strike="noStrike">
                <a:solidFill>
                  <a:srgbClr val="002060"/>
                </a:solidFill>
                <a:latin typeface="Calibri"/>
                <a:ea typeface="Calibri"/>
                <a:cs typeface="Calibri"/>
                <a:sym typeface="Calibri"/>
              </a:rPr>
              <a:t>Modo Bloques</a:t>
            </a:r>
            <a:endParaRPr/>
          </a:p>
        </p:txBody>
      </p:sp>
      <p:pic>
        <p:nvPicPr>
          <p:cNvPr id="575" name="Google Shape;575;p80"/>
          <p:cNvPicPr preferRelativeResize="0"/>
          <p:nvPr/>
        </p:nvPicPr>
        <p:blipFill>
          <a:blip r:embed="rId3">
            <a:alphaModFix/>
          </a:blip>
          <a:stretch>
            <a:fillRect/>
          </a:stretch>
        </p:blipFill>
        <p:spPr>
          <a:xfrm>
            <a:off x="2293525" y="952275"/>
            <a:ext cx="5513306" cy="3890249"/>
          </a:xfrm>
          <a:prstGeom prst="rect">
            <a:avLst/>
          </a:prstGeom>
          <a:noFill/>
          <a:ln>
            <a:noFill/>
          </a:ln>
        </p:spPr>
      </p:pic>
      <p:sp>
        <p:nvSpPr>
          <p:cNvPr id="576" name="Google Shape;576;p80"/>
          <p:cNvSpPr/>
          <p:nvPr/>
        </p:nvSpPr>
        <p:spPr>
          <a:xfrm>
            <a:off x="6860675" y="895924"/>
            <a:ext cx="1191300" cy="3687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81"/>
          <p:cNvPicPr preferRelativeResize="0"/>
          <p:nvPr/>
        </p:nvPicPr>
        <p:blipFill>
          <a:blip r:embed="rId3">
            <a:alphaModFix/>
          </a:blip>
          <a:stretch>
            <a:fillRect/>
          </a:stretch>
        </p:blipFill>
        <p:spPr>
          <a:xfrm>
            <a:off x="1042150" y="1425304"/>
            <a:ext cx="7997374" cy="3322800"/>
          </a:xfrm>
          <a:prstGeom prst="rect">
            <a:avLst/>
          </a:prstGeom>
          <a:noFill/>
          <a:ln>
            <a:noFill/>
          </a:ln>
        </p:spPr>
      </p:pic>
      <p:sp>
        <p:nvSpPr>
          <p:cNvPr id="582" name="Google Shape;582;p81"/>
          <p:cNvSpPr txBox="1"/>
          <p:nvPr>
            <p:ph type="title"/>
          </p:nvPr>
        </p:nvSpPr>
        <p:spPr>
          <a:xfrm>
            <a:off x="1187624" y="129778"/>
            <a:ext cx="7499100" cy="857400"/>
          </a:xfrm>
          <a:prstGeom prst="rect">
            <a:avLst/>
          </a:prstGeom>
          <a:noFill/>
          <a:ln>
            <a:noFill/>
          </a:ln>
        </p:spPr>
        <p:txBody>
          <a:bodyPr anchorCtr="0" anchor="ctr" bIns="91400" lIns="91400" spcFirstLastPara="1" rIns="91400" wrap="square" tIns="91400">
            <a:normAutofit fontScale="90000"/>
          </a:bodyPr>
          <a:lstStyle/>
          <a:p>
            <a:pPr indent="0" lvl="0" marL="0" marR="0" rtl="0" algn="ctr">
              <a:lnSpc>
                <a:spcPct val="100000"/>
              </a:lnSpc>
              <a:spcBef>
                <a:spcPts val="0"/>
              </a:spcBef>
              <a:spcAft>
                <a:spcPts val="0"/>
              </a:spcAft>
              <a:buClr>
                <a:srgbClr val="002060"/>
              </a:buClr>
              <a:buSzPct val="100000"/>
              <a:buFont typeface="Calibri"/>
              <a:buNone/>
            </a:pPr>
            <a:r>
              <a:rPr b="1" i="0" lang="es" sz="3200" u="none" cap="none" strike="noStrike">
                <a:solidFill>
                  <a:srgbClr val="002060"/>
                </a:solidFill>
                <a:latin typeface="Calibri"/>
                <a:ea typeface="Calibri"/>
                <a:cs typeface="Calibri"/>
                <a:sym typeface="Calibri"/>
              </a:rPr>
              <a:t>Modo Bloques</a:t>
            </a:r>
            <a:endParaRPr b="1" i="0" sz="32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2060"/>
              </a:buClr>
              <a:buSzPct val="100000"/>
              <a:buFont typeface="Calibri"/>
              <a:buNone/>
            </a:pPr>
            <a:r>
              <a:rPr lang="es"/>
              <a:t>Programamos las componentes</a:t>
            </a:r>
            <a:endParaRPr/>
          </a:p>
        </p:txBody>
      </p:sp>
      <p:sp>
        <p:nvSpPr>
          <p:cNvPr id="583" name="Google Shape;583;p81"/>
          <p:cNvSpPr/>
          <p:nvPr/>
        </p:nvSpPr>
        <p:spPr>
          <a:xfrm>
            <a:off x="8137725" y="1391687"/>
            <a:ext cx="901800" cy="2898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grpSp>
        <p:nvGrpSpPr>
          <p:cNvPr id="584" name="Google Shape;584;p81"/>
          <p:cNvGrpSpPr/>
          <p:nvPr/>
        </p:nvGrpSpPr>
        <p:grpSpPr>
          <a:xfrm>
            <a:off x="4572000" y="2514925"/>
            <a:ext cx="1863891" cy="759600"/>
            <a:chOff x="0" y="0"/>
            <a:chExt cx="2491500" cy="1012800"/>
          </a:xfrm>
        </p:grpSpPr>
        <p:sp>
          <p:nvSpPr>
            <p:cNvPr id="585" name="Google Shape;585;p81"/>
            <p:cNvSpPr/>
            <p:nvPr/>
          </p:nvSpPr>
          <p:spPr>
            <a:xfrm>
              <a:off x="0" y="0"/>
              <a:ext cx="2491500" cy="1012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586" name="Google Shape;586;p81"/>
            <p:cNvSpPr txBox="1"/>
            <p:nvPr/>
          </p:nvSpPr>
          <p:spPr>
            <a:xfrm>
              <a:off x="49440" y="316283"/>
              <a:ext cx="2392500" cy="3801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5722"/>
                </a:buClr>
                <a:buSzPts val="1400"/>
                <a:buFont typeface="Arial"/>
                <a:buNone/>
              </a:pPr>
              <a:r>
                <a:rPr b="1" i="0" lang="es" sz="1800" u="none" cap="none" strike="noStrike">
                  <a:solidFill>
                    <a:srgbClr val="FF5722"/>
                  </a:solidFill>
                  <a:latin typeface="Arial Narrow"/>
                  <a:ea typeface="Arial Narrow"/>
                  <a:cs typeface="Arial Narrow"/>
                  <a:sym typeface="Arial Narrow"/>
                </a:rPr>
                <a:t>Área de trabajo</a:t>
              </a:r>
              <a:endParaRPr sz="1800">
                <a:latin typeface="Arial Narrow"/>
                <a:ea typeface="Arial Narrow"/>
                <a:cs typeface="Arial Narrow"/>
                <a:sym typeface="Arial Narrow"/>
              </a:endParaRPr>
            </a:p>
          </p:txBody>
        </p:sp>
      </p:grpSp>
      <p:grpSp>
        <p:nvGrpSpPr>
          <p:cNvPr id="587" name="Google Shape;587;p81"/>
          <p:cNvGrpSpPr/>
          <p:nvPr/>
        </p:nvGrpSpPr>
        <p:grpSpPr>
          <a:xfrm>
            <a:off x="1820036" y="3705093"/>
            <a:ext cx="2491500" cy="759600"/>
            <a:chOff x="0" y="0"/>
            <a:chExt cx="2491500" cy="1012800"/>
          </a:xfrm>
        </p:grpSpPr>
        <p:sp>
          <p:nvSpPr>
            <p:cNvPr id="588" name="Google Shape;588;p81"/>
            <p:cNvSpPr/>
            <p:nvPr/>
          </p:nvSpPr>
          <p:spPr>
            <a:xfrm>
              <a:off x="0" y="0"/>
              <a:ext cx="2491500" cy="1012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589" name="Google Shape;589;p81"/>
            <p:cNvSpPr txBox="1"/>
            <p:nvPr/>
          </p:nvSpPr>
          <p:spPr>
            <a:xfrm>
              <a:off x="49440" y="214683"/>
              <a:ext cx="2392500" cy="583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5722"/>
                </a:buClr>
                <a:buSzPts val="1400"/>
                <a:buFont typeface="Arial"/>
                <a:buNone/>
              </a:pPr>
              <a:r>
                <a:rPr b="1" i="0" lang="es" sz="1800" u="none" cap="none" strike="noStrike">
                  <a:solidFill>
                    <a:srgbClr val="FF5722"/>
                  </a:solidFill>
                  <a:latin typeface="Arial Narrow"/>
                  <a:ea typeface="Arial Narrow"/>
                  <a:cs typeface="Arial Narrow"/>
                  <a:sym typeface="Arial Narrow"/>
                </a:rPr>
                <a:t>Componentes de nuestra aplicación</a:t>
              </a:r>
              <a:endParaRPr sz="1800">
                <a:latin typeface="Arial Narrow"/>
                <a:ea typeface="Arial Narrow"/>
                <a:cs typeface="Arial Narrow"/>
                <a:sym typeface="Arial Narrow"/>
              </a:endParaRPr>
            </a:p>
          </p:txBody>
        </p:sp>
      </p:grpSp>
      <p:cxnSp>
        <p:nvCxnSpPr>
          <p:cNvPr id="590" name="Google Shape;590;p81"/>
          <p:cNvCxnSpPr/>
          <p:nvPr/>
        </p:nvCxnSpPr>
        <p:spPr>
          <a:xfrm rot="10800000">
            <a:off x="1827513" y="3335495"/>
            <a:ext cx="1296600" cy="369600"/>
          </a:xfrm>
          <a:prstGeom prst="straightConnector1">
            <a:avLst/>
          </a:prstGeom>
          <a:noFill/>
          <a:ln cap="flat" cmpd="sng" w="28575">
            <a:solidFill>
              <a:srgbClr val="FF5722"/>
            </a:solidFill>
            <a:prstDash val="solid"/>
            <a:round/>
            <a:headEnd len="sm" w="sm" type="none"/>
            <a:tailEnd len="med" w="med" type="triangle"/>
          </a:ln>
        </p:spPr>
      </p:cxnSp>
      <p:sp>
        <p:nvSpPr>
          <p:cNvPr id="591" name="Google Shape;591;p81"/>
          <p:cNvSpPr txBox="1"/>
          <p:nvPr/>
        </p:nvSpPr>
        <p:spPr>
          <a:xfrm>
            <a:off x="1042150" y="1025100"/>
            <a:ext cx="733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t>¿Cuáles son las componentes del proyecto Animales?</a:t>
            </a:r>
            <a:endParaRPr b="1" sz="1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82"/>
          <p:cNvPicPr preferRelativeResize="0"/>
          <p:nvPr/>
        </p:nvPicPr>
        <p:blipFill>
          <a:blip r:embed="rId3">
            <a:alphaModFix/>
          </a:blip>
          <a:stretch>
            <a:fillRect/>
          </a:stretch>
        </p:blipFill>
        <p:spPr>
          <a:xfrm>
            <a:off x="2622938" y="1120681"/>
            <a:ext cx="4220119" cy="3131644"/>
          </a:xfrm>
          <a:prstGeom prst="rect">
            <a:avLst/>
          </a:prstGeom>
          <a:noFill/>
          <a:ln>
            <a:noFill/>
          </a:ln>
        </p:spPr>
      </p:pic>
      <p:sp>
        <p:nvSpPr>
          <p:cNvPr id="597" name="Google Shape;597;p82"/>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lang="es"/>
              <a:t>¿</a:t>
            </a:r>
            <a:r>
              <a:rPr b="1" i="0" lang="es" sz="3200" u="none" cap="none" strike="noStrike">
                <a:solidFill>
                  <a:srgbClr val="002060"/>
                </a:solidFill>
                <a:latin typeface="Calibri"/>
                <a:ea typeface="Calibri"/>
                <a:cs typeface="Calibri"/>
                <a:sym typeface="Calibri"/>
              </a:rPr>
              <a:t>Qué puede hacer Boton</a:t>
            </a:r>
            <a:r>
              <a:rPr lang="es"/>
              <a:t>Animal?</a:t>
            </a:r>
            <a:endParaRPr/>
          </a:p>
        </p:txBody>
      </p:sp>
      <p:sp>
        <p:nvSpPr>
          <p:cNvPr id="598" name="Google Shape;598;p82"/>
          <p:cNvSpPr/>
          <p:nvPr/>
        </p:nvSpPr>
        <p:spPr>
          <a:xfrm>
            <a:off x="3930550" y="1196875"/>
            <a:ext cx="2611800" cy="34245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cxnSp>
        <p:nvCxnSpPr>
          <p:cNvPr id="599" name="Google Shape;599;p82"/>
          <p:cNvCxnSpPr/>
          <p:nvPr/>
        </p:nvCxnSpPr>
        <p:spPr>
          <a:xfrm flipH="1" rot="10800000">
            <a:off x="3246550" y="2440988"/>
            <a:ext cx="760200" cy="669900"/>
          </a:xfrm>
          <a:prstGeom prst="straightConnector1">
            <a:avLst/>
          </a:prstGeom>
          <a:noFill/>
          <a:ln cap="flat" cmpd="sng" w="28575">
            <a:solidFill>
              <a:srgbClr val="FF5722"/>
            </a:solidFill>
            <a:prstDash val="solid"/>
            <a:round/>
            <a:headEnd len="sm" w="sm" type="none"/>
            <a:tailEnd len="med" w="med" type="triangle"/>
          </a:ln>
        </p:spPr>
      </p:cxnSp>
      <p:pic>
        <p:nvPicPr>
          <p:cNvPr id="600" name="Google Shape;600;p82"/>
          <p:cNvPicPr preferRelativeResize="0"/>
          <p:nvPr/>
        </p:nvPicPr>
        <p:blipFill>
          <a:blip r:embed="rId4">
            <a:alphaModFix/>
          </a:blip>
          <a:stretch>
            <a:fillRect/>
          </a:stretch>
        </p:blipFill>
        <p:spPr>
          <a:xfrm>
            <a:off x="4094388" y="1356953"/>
            <a:ext cx="2318138" cy="317767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3"/>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Cuando se hace click en Boton</a:t>
            </a:r>
            <a:r>
              <a:rPr lang="es"/>
              <a:t>Animal...</a:t>
            </a:r>
            <a:endParaRPr/>
          </a:p>
        </p:txBody>
      </p:sp>
      <p:pic>
        <p:nvPicPr>
          <p:cNvPr id="606" name="Google Shape;606;p83"/>
          <p:cNvPicPr preferRelativeResize="0"/>
          <p:nvPr/>
        </p:nvPicPr>
        <p:blipFill>
          <a:blip r:embed="rId3">
            <a:alphaModFix/>
          </a:blip>
          <a:stretch>
            <a:fillRect/>
          </a:stretch>
        </p:blipFill>
        <p:spPr>
          <a:xfrm>
            <a:off x="1924675" y="1129389"/>
            <a:ext cx="4152694" cy="3108488"/>
          </a:xfrm>
          <a:prstGeom prst="rect">
            <a:avLst/>
          </a:prstGeom>
          <a:noFill/>
          <a:ln>
            <a:noFill/>
          </a:ln>
        </p:spPr>
      </p:pic>
      <p:sp>
        <p:nvSpPr>
          <p:cNvPr id="607" name="Google Shape;607;p83"/>
          <p:cNvSpPr txBox="1"/>
          <p:nvPr/>
        </p:nvSpPr>
        <p:spPr>
          <a:xfrm>
            <a:off x="6213925" y="1594775"/>
            <a:ext cx="1971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000">
                <a:latin typeface="Arial Narrow"/>
                <a:ea typeface="Arial Narrow"/>
                <a:cs typeface="Arial Narrow"/>
                <a:sym typeface="Arial Narrow"/>
              </a:rPr>
              <a:t>¿Qué hacemos?</a:t>
            </a:r>
            <a:endParaRPr b="1" sz="2000">
              <a:latin typeface="Arial Narrow"/>
              <a:ea typeface="Arial Narrow"/>
              <a:cs typeface="Arial Narrow"/>
              <a:sym typeface="Arial Narrow"/>
            </a:endParaRPr>
          </a:p>
        </p:txBody>
      </p:sp>
      <p:cxnSp>
        <p:nvCxnSpPr>
          <p:cNvPr id="608" name="Google Shape;608;p83"/>
          <p:cNvCxnSpPr/>
          <p:nvPr/>
        </p:nvCxnSpPr>
        <p:spPr>
          <a:xfrm>
            <a:off x="6139050" y="1449075"/>
            <a:ext cx="13200" cy="835500"/>
          </a:xfrm>
          <a:prstGeom prst="straightConnector1">
            <a:avLst/>
          </a:prstGeom>
          <a:noFill/>
          <a:ln cap="flat" cmpd="sng" w="38100">
            <a:solidFill>
              <a:srgbClr val="FF7D17"/>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84"/>
          <p:cNvPicPr preferRelativeResize="0"/>
          <p:nvPr/>
        </p:nvPicPr>
        <p:blipFill>
          <a:blip r:embed="rId3">
            <a:alphaModFix/>
          </a:blip>
          <a:stretch>
            <a:fillRect/>
          </a:stretch>
        </p:blipFill>
        <p:spPr>
          <a:xfrm>
            <a:off x="2315550" y="856181"/>
            <a:ext cx="5243249" cy="2970168"/>
          </a:xfrm>
          <a:prstGeom prst="rect">
            <a:avLst/>
          </a:prstGeom>
          <a:noFill/>
          <a:ln>
            <a:noFill/>
          </a:ln>
        </p:spPr>
      </p:pic>
      <p:sp>
        <p:nvSpPr>
          <p:cNvPr id="614" name="Google Shape;614;p84"/>
          <p:cNvSpPr txBox="1"/>
          <p:nvPr>
            <p:ph type="title"/>
          </p:nvPr>
        </p:nvSpPr>
        <p:spPr>
          <a:xfrm>
            <a:off x="1187624" y="-22622"/>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lang="es"/>
              <a:t>Podemos C</a:t>
            </a:r>
            <a:r>
              <a:rPr b="1" i="0" lang="es" sz="3200" u="none" cap="none" strike="noStrike">
                <a:solidFill>
                  <a:srgbClr val="002060"/>
                </a:solidFill>
                <a:latin typeface="Calibri"/>
                <a:ea typeface="Calibri"/>
                <a:cs typeface="Calibri"/>
                <a:sym typeface="Calibri"/>
              </a:rPr>
              <a:t>ambiar la imagen</a:t>
            </a:r>
            <a:endParaRPr/>
          </a:p>
        </p:txBody>
      </p:sp>
      <p:sp>
        <p:nvSpPr>
          <p:cNvPr id="615" name="Google Shape;615;p84"/>
          <p:cNvSpPr/>
          <p:nvPr/>
        </p:nvSpPr>
        <p:spPr>
          <a:xfrm>
            <a:off x="5035389" y="2556900"/>
            <a:ext cx="3252300" cy="3210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cxnSp>
        <p:nvCxnSpPr>
          <p:cNvPr id="616" name="Google Shape;616;p84"/>
          <p:cNvCxnSpPr/>
          <p:nvPr/>
        </p:nvCxnSpPr>
        <p:spPr>
          <a:xfrm rot="10800000">
            <a:off x="6661541" y="2877751"/>
            <a:ext cx="3000" cy="443700"/>
          </a:xfrm>
          <a:prstGeom prst="straightConnector1">
            <a:avLst/>
          </a:prstGeom>
          <a:noFill/>
          <a:ln cap="flat" cmpd="sng" w="28575">
            <a:solidFill>
              <a:srgbClr val="FF5722"/>
            </a:solidFill>
            <a:prstDash val="solid"/>
            <a:round/>
            <a:headEnd len="sm" w="sm" type="none"/>
            <a:tailEnd len="med" w="med" type="triangle"/>
          </a:ln>
        </p:spPr>
      </p:cxnSp>
      <p:grpSp>
        <p:nvGrpSpPr>
          <p:cNvPr id="617" name="Google Shape;617;p84"/>
          <p:cNvGrpSpPr/>
          <p:nvPr/>
        </p:nvGrpSpPr>
        <p:grpSpPr>
          <a:xfrm>
            <a:off x="5417336" y="3361519"/>
            <a:ext cx="2491500" cy="759600"/>
            <a:chOff x="0" y="0"/>
            <a:chExt cx="2491500" cy="1012800"/>
          </a:xfrm>
        </p:grpSpPr>
        <p:sp>
          <p:nvSpPr>
            <p:cNvPr id="618" name="Google Shape;618;p84"/>
            <p:cNvSpPr/>
            <p:nvPr/>
          </p:nvSpPr>
          <p:spPr>
            <a:xfrm>
              <a:off x="0" y="0"/>
              <a:ext cx="2491500" cy="1012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619" name="Google Shape;619;p84"/>
            <p:cNvSpPr txBox="1"/>
            <p:nvPr/>
          </p:nvSpPr>
          <p:spPr>
            <a:xfrm>
              <a:off x="49440" y="113083"/>
              <a:ext cx="2392500" cy="786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5722"/>
                </a:buClr>
                <a:buSzPts val="1400"/>
                <a:buFont typeface="Arial"/>
                <a:buNone/>
              </a:pPr>
              <a:r>
                <a:rPr b="1" lang="es">
                  <a:solidFill>
                    <a:srgbClr val="FF5722"/>
                  </a:solidFill>
                </a:rPr>
                <a:t>B</a:t>
              </a:r>
              <a:r>
                <a:rPr b="1" i="0" lang="es" sz="1400" u="none" cap="none" strike="noStrike">
                  <a:solidFill>
                    <a:srgbClr val="FF5722"/>
                  </a:solidFill>
                  <a:latin typeface="Arial"/>
                  <a:ea typeface="Arial"/>
                  <a:cs typeface="Arial"/>
                  <a:sym typeface="Arial"/>
                </a:rPr>
                <a:t>uscar este bloque entre los bloques disponibles de Boton</a:t>
              </a:r>
              <a:r>
                <a:rPr b="1" lang="es">
                  <a:solidFill>
                    <a:srgbClr val="FF5722"/>
                  </a:solidFill>
                </a:rPr>
                <a:t>Animal</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85"/>
          <p:cNvPicPr preferRelativeResize="0"/>
          <p:nvPr/>
        </p:nvPicPr>
        <p:blipFill>
          <a:blip r:embed="rId3">
            <a:alphaModFix/>
          </a:blip>
          <a:stretch>
            <a:fillRect/>
          </a:stretch>
        </p:blipFill>
        <p:spPr>
          <a:xfrm>
            <a:off x="2137238" y="1462244"/>
            <a:ext cx="5445432" cy="2797219"/>
          </a:xfrm>
          <a:prstGeom prst="rect">
            <a:avLst/>
          </a:prstGeom>
          <a:noFill/>
          <a:ln>
            <a:noFill/>
          </a:ln>
        </p:spPr>
      </p:pic>
      <p:sp>
        <p:nvSpPr>
          <p:cNvPr id="625" name="Google Shape;625;p85"/>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Indicar qué imagen mostrar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2"/>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2: Problemas para comer</a:t>
            </a:r>
            <a:endParaRPr/>
          </a:p>
        </p:txBody>
      </p:sp>
      <p:sp>
        <p:nvSpPr>
          <p:cNvPr id="145" name="Google Shape;145;p32"/>
          <p:cNvSpPr txBox="1"/>
          <p:nvPr/>
        </p:nvSpPr>
        <p:spPr>
          <a:xfrm>
            <a:off x="2265988" y="1016088"/>
            <a:ext cx="5342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2400">
                <a:solidFill>
                  <a:schemeClr val="dk1"/>
                </a:solidFill>
                <a:latin typeface="Calibri"/>
                <a:ea typeface="Calibri"/>
                <a:cs typeface="Calibri"/>
                <a:sym typeface="Calibri"/>
              </a:rPr>
              <a:t>Accede al Desafío 2 haciendo click </a:t>
            </a:r>
            <a:r>
              <a:rPr lang="es" sz="2400" u="sng">
                <a:solidFill>
                  <a:schemeClr val="hlink"/>
                </a:solidFill>
                <a:latin typeface="Calibri"/>
                <a:ea typeface="Calibri"/>
                <a:cs typeface="Calibri"/>
                <a:sym typeface="Calibri"/>
                <a:hlinkClick r:id="rId3"/>
              </a:rPr>
              <a:t>aquí</a:t>
            </a:r>
            <a:r>
              <a:rPr lang="es" sz="2400">
                <a:solidFill>
                  <a:schemeClr val="dk1"/>
                </a:solidFill>
                <a:latin typeface="Calibri"/>
                <a:ea typeface="Calibri"/>
                <a:cs typeface="Calibri"/>
                <a:sym typeface="Calibri"/>
              </a:rPr>
              <a:t>.</a:t>
            </a:r>
            <a:endParaRPr sz="900">
              <a:solidFill>
                <a:srgbClr val="36525D"/>
              </a:solidFill>
              <a:highlight>
                <a:schemeClr val="lt1"/>
              </a:highlight>
              <a:latin typeface="Consolas"/>
              <a:ea typeface="Consolas"/>
              <a:cs typeface="Consolas"/>
              <a:sym typeface="Consolas"/>
            </a:endParaRPr>
          </a:p>
        </p:txBody>
      </p:sp>
      <p:pic>
        <p:nvPicPr>
          <p:cNvPr id="146" name="Google Shape;146;p32"/>
          <p:cNvPicPr preferRelativeResize="0"/>
          <p:nvPr/>
        </p:nvPicPr>
        <p:blipFill>
          <a:blip r:embed="rId4">
            <a:alphaModFix/>
          </a:blip>
          <a:stretch>
            <a:fillRect/>
          </a:stretch>
        </p:blipFill>
        <p:spPr>
          <a:xfrm>
            <a:off x="1144500" y="1668513"/>
            <a:ext cx="7886700" cy="647700"/>
          </a:xfrm>
          <a:prstGeom prst="rect">
            <a:avLst/>
          </a:prstGeom>
          <a:noFill/>
          <a:ln>
            <a:noFill/>
          </a:ln>
        </p:spPr>
      </p:pic>
      <p:pic>
        <p:nvPicPr>
          <p:cNvPr id="147" name="Google Shape;147;p32"/>
          <p:cNvPicPr preferRelativeResize="0"/>
          <p:nvPr/>
        </p:nvPicPr>
        <p:blipFill>
          <a:blip r:embed="rId5">
            <a:alphaModFix/>
          </a:blip>
          <a:stretch>
            <a:fillRect/>
          </a:stretch>
        </p:blipFill>
        <p:spPr>
          <a:xfrm>
            <a:off x="3816488" y="2316225"/>
            <a:ext cx="2241375" cy="2264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6"/>
          <p:cNvSpPr txBox="1"/>
          <p:nvPr>
            <p:ph type="title"/>
          </p:nvPr>
        </p:nvSpPr>
        <p:spPr>
          <a:xfrm>
            <a:off x="1200674" y="3"/>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Subi</a:t>
            </a:r>
            <a:r>
              <a:rPr lang="es"/>
              <a:t>mos</a:t>
            </a:r>
            <a:r>
              <a:rPr b="1" i="0" lang="es" sz="3200" u="none" cap="none" strike="noStrike">
                <a:solidFill>
                  <a:srgbClr val="002060"/>
                </a:solidFill>
                <a:latin typeface="Calibri"/>
                <a:ea typeface="Calibri"/>
                <a:cs typeface="Calibri"/>
                <a:sym typeface="Calibri"/>
              </a:rPr>
              <a:t> la imagen “</a:t>
            </a:r>
            <a:r>
              <a:rPr lang="es"/>
              <a:t>Leon</a:t>
            </a:r>
            <a:r>
              <a:rPr b="1" i="0" lang="es" sz="3200" u="none" cap="none" strike="noStrike">
                <a:solidFill>
                  <a:srgbClr val="002060"/>
                </a:solidFill>
                <a:latin typeface="Calibri"/>
                <a:ea typeface="Calibri"/>
                <a:cs typeface="Calibri"/>
                <a:sym typeface="Calibri"/>
              </a:rPr>
              <a:t>.png”</a:t>
            </a:r>
            <a:endParaRPr/>
          </a:p>
        </p:txBody>
      </p:sp>
      <p:pic>
        <p:nvPicPr>
          <p:cNvPr descr="Google Shape;287;p34" id="631" name="Google Shape;631;p86"/>
          <p:cNvPicPr preferRelativeResize="0"/>
          <p:nvPr/>
        </p:nvPicPr>
        <p:blipFill rotWithShape="1">
          <a:blip r:embed="rId3">
            <a:alphaModFix/>
          </a:blip>
          <a:srcRect b="0" l="59591" r="0" t="0"/>
          <a:stretch/>
        </p:blipFill>
        <p:spPr>
          <a:xfrm>
            <a:off x="5852725" y="934744"/>
            <a:ext cx="3215076" cy="3848437"/>
          </a:xfrm>
          <a:prstGeom prst="rect">
            <a:avLst/>
          </a:prstGeom>
          <a:noFill/>
          <a:ln>
            <a:noFill/>
          </a:ln>
        </p:spPr>
      </p:pic>
      <p:sp>
        <p:nvSpPr>
          <p:cNvPr id="632" name="Google Shape;632;p86"/>
          <p:cNvSpPr/>
          <p:nvPr/>
        </p:nvSpPr>
        <p:spPr>
          <a:xfrm>
            <a:off x="7927599" y="879300"/>
            <a:ext cx="1216500" cy="3210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633" name="Google Shape;633;p86"/>
          <p:cNvSpPr/>
          <p:nvPr/>
        </p:nvSpPr>
        <p:spPr>
          <a:xfrm>
            <a:off x="5852724" y="4633875"/>
            <a:ext cx="1483500" cy="1494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cxnSp>
        <p:nvCxnSpPr>
          <p:cNvPr id="634" name="Google Shape;634;p86"/>
          <p:cNvCxnSpPr/>
          <p:nvPr/>
        </p:nvCxnSpPr>
        <p:spPr>
          <a:xfrm rot="10800000">
            <a:off x="8012776" y="1200150"/>
            <a:ext cx="3000" cy="443700"/>
          </a:xfrm>
          <a:prstGeom prst="straightConnector1">
            <a:avLst/>
          </a:prstGeom>
          <a:noFill/>
          <a:ln cap="flat" cmpd="sng" w="28575">
            <a:solidFill>
              <a:srgbClr val="FF5722"/>
            </a:solidFill>
            <a:prstDash val="solid"/>
            <a:round/>
            <a:headEnd len="sm" w="sm" type="none"/>
            <a:tailEnd len="med" w="med" type="triangle"/>
          </a:ln>
        </p:spPr>
      </p:cxnSp>
      <p:grpSp>
        <p:nvGrpSpPr>
          <p:cNvPr id="635" name="Google Shape;635;p86"/>
          <p:cNvGrpSpPr/>
          <p:nvPr/>
        </p:nvGrpSpPr>
        <p:grpSpPr>
          <a:xfrm>
            <a:off x="6135237" y="1683918"/>
            <a:ext cx="2491500" cy="759600"/>
            <a:chOff x="0" y="0"/>
            <a:chExt cx="2491500" cy="1012800"/>
          </a:xfrm>
        </p:grpSpPr>
        <p:sp>
          <p:nvSpPr>
            <p:cNvPr id="636" name="Google Shape;636;p86"/>
            <p:cNvSpPr/>
            <p:nvPr/>
          </p:nvSpPr>
          <p:spPr>
            <a:xfrm>
              <a:off x="0" y="0"/>
              <a:ext cx="2491500" cy="1012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637" name="Google Shape;637;p86"/>
            <p:cNvSpPr txBox="1"/>
            <p:nvPr/>
          </p:nvSpPr>
          <p:spPr>
            <a:xfrm>
              <a:off x="49440" y="316283"/>
              <a:ext cx="2392500" cy="3801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5722"/>
                </a:buClr>
                <a:buSzPts val="1400"/>
                <a:buFont typeface="Arial"/>
                <a:buNone/>
              </a:pPr>
              <a:r>
                <a:rPr b="1" i="0" lang="es" sz="1400" u="none" cap="none" strike="noStrike">
                  <a:solidFill>
                    <a:srgbClr val="FF5722"/>
                  </a:solidFill>
                  <a:latin typeface="Arial"/>
                  <a:ea typeface="Arial"/>
                  <a:cs typeface="Arial"/>
                  <a:sym typeface="Arial"/>
                </a:rPr>
                <a:t>Vista de Diseño</a:t>
              </a:r>
              <a:endParaRPr/>
            </a:p>
          </p:txBody>
        </p:sp>
      </p:grpSp>
      <p:sp>
        <p:nvSpPr>
          <p:cNvPr id="638" name="Google Shape;638;p86"/>
          <p:cNvSpPr/>
          <p:nvPr/>
        </p:nvSpPr>
        <p:spPr>
          <a:xfrm>
            <a:off x="6675580" y="4216750"/>
            <a:ext cx="367146" cy="402840"/>
          </a:xfrm>
          <a:custGeom>
            <a:rect b="b" l="l" r="r" t="t"/>
            <a:pathLst>
              <a:path extrusionOk="0" h="21600" w="21600">
                <a:moveTo>
                  <a:pt x="21600" y="0"/>
                </a:moveTo>
                <a:lnTo>
                  <a:pt x="0" y="21600"/>
                </a:lnTo>
              </a:path>
            </a:pathLst>
          </a:custGeom>
          <a:noFill/>
          <a:ln cap="flat" cmpd="sng" w="28575">
            <a:solidFill>
              <a:srgbClr val="FF5722"/>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9" name="Google Shape;639;p86"/>
          <p:cNvGrpSpPr/>
          <p:nvPr/>
        </p:nvGrpSpPr>
        <p:grpSpPr>
          <a:xfrm>
            <a:off x="6387600" y="3579468"/>
            <a:ext cx="1904100" cy="623025"/>
            <a:chOff x="0" y="0"/>
            <a:chExt cx="1904100" cy="830700"/>
          </a:xfrm>
        </p:grpSpPr>
        <p:sp>
          <p:nvSpPr>
            <p:cNvPr id="640" name="Google Shape;640;p86"/>
            <p:cNvSpPr/>
            <p:nvPr/>
          </p:nvSpPr>
          <p:spPr>
            <a:xfrm>
              <a:off x="0" y="0"/>
              <a:ext cx="1904100" cy="8307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641" name="Google Shape;641;p86"/>
            <p:cNvSpPr txBox="1"/>
            <p:nvPr/>
          </p:nvSpPr>
          <p:spPr>
            <a:xfrm>
              <a:off x="40550" y="225233"/>
              <a:ext cx="1823100" cy="3801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5722"/>
                </a:buClr>
                <a:buSzPts val="1400"/>
                <a:buFont typeface="Arial"/>
                <a:buNone/>
              </a:pPr>
              <a:r>
                <a:rPr b="1" i="0" lang="es" sz="1400" u="none" cap="none" strike="noStrike">
                  <a:solidFill>
                    <a:srgbClr val="FF5722"/>
                  </a:solidFill>
                  <a:latin typeface="Arial"/>
                  <a:ea typeface="Arial"/>
                  <a:cs typeface="Arial"/>
                  <a:sym typeface="Arial"/>
                </a:rPr>
                <a:t>Subir Archivo!</a:t>
              </a:r>
              <a:endParaRPr/>
            </a:p>
          </p:txBody>
        </p:sp>
      </p:grpSp>
      <p:pic>
        <p:nvPicPr>
          <p:cNvPr id="642" name="Google Shape;642;p86"/>
          <p:cNvPicPr preferRelativeResize="0"/>
          <p:nvPr/>
        </p:nvPicPr>
        <p:blipFill>
          <a:blip r:embed="rId4">
            <a:alphaModFix/>
          </a:blip>
          <a:stretch>
            <a:fillRect/>
          </a:stretch>
        </p:blipFill>
        <p:spPr>
          <a:xfrm>
            <a:off x="1437675" y="819088"/>
            <a:ext cx="1259475" cy="4004400"/>
          </a:xfrm>
          <a:prstGeom prst="rect">
            <a:avLst/>
          </a:prstGeom>
          <a:noFill/>
          <a:ln>
            <a:noFill/>
          </a:ln>
        </p:spPr>
      </p:pic>
      <p:sp>
        <p:nvSpPr>
          <p:cNvPr id="643" name="Google Shape;643;p86"/>
          <p:cNvSpPr/>
          <p:nvPr/>
        </p:nvSpPr>
        <p:spPr>
          <a:xfrm>
            <a:off x="2484580" y="4159600"/>
            <a:ext cx="367146" cy="402840"/>
          </a:xfrm>
          <a:custGeom>
            <a:rect b="b" l="l" r="r" t="t"/>
            <a:pathLst>
              <a:path extrusionOk="0" h="21600" w="21600">
                <a:moveTo>
                  <a:pt x="21600" y="0"/>
                </a:moveTo>
                <a:lnTo>
                  <a:pt x="0" y="21600"/>
                </a:lnTo>
              </a:path>
            </a:pathLst>
          </a:custGeom>
          <a:noFill/>
          <a:ln cap="flat" cmpd="sng" w="28575">
            <a:solidFill>
              <a:srgbClr val="FF5722"/>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86"/>
          <p:cNvSpPr/>
          <p:nvPr/>
        </p:nvSpPr>
        <p:spPr>
          <a:xfrm>
            <a:off x="1661724" y="4576725"/>
            <a:ext cx="1483500" cy="149400"/>
          </a:xfrm>
          <a:prstGeom prst="roundRect">
            <a:avLst>
              <a:gd fmla="val 16667" name="adj"/>
            </a:avLst>
          </a:prstGeom>
          <a:no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grpSp>
        <p:nvGrpSpPr>
          <p:cNvPr id="645" name="Google Shape;645;p86"/>
          <p:cNvGrpSpPr/>
          <p:nvPr/>
        </p:nvGrpSpPr>
        <p:grpSpPr>
          <a:xfrm>
            <a:off x="2196600" y="3522318"/>
            <a:ext cx="1904100" cy="623025"/>
            <a:chOff x="0" y="0"/>
            <a:chExt cx="1904100" cy="830700"/>
          </a:xfrm>
        </p:grpSpPr>
        <p:sp>
          <p:nvSpPr>
            <p:cNvPr id="646" name="Google Shape;646;p86"/>
            <p:cNvSpPr/>
            <p:nvPr/>
          </p:nvSpPr>
          <p:spPr>
            <a:xfrm>
              <a:off x="0" y="0"/>
              <a:ext cx="1904100" cy="8307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647" name="Google Shape;647;p86"/>
            <p:cNvSpPr txBox="1"/>
            <p:nvPr/>
          </p:nvSpPr>
          <p:spPr>
            <a:xfrm>
              <a:off x="40550" y="225233"/>
              <a:ext cx="1823100" cy="3801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5722"/>
                </a:buClr>
                <a:buSzPts val="1400"/>
                <a:buFont typeface="Arial"/>
                <a:buNone/>
              </a:pPr>
              <a:r>
                <a:rPr b="1" i="0" lang="es" sz="1400" u="none" cap="none" strike="noStrike">
                  <a:solidFill>
                    <a:srgbClr val="FF5722"/>
                  </a:solidFill>
                  <a:latin typeface="Arial"/>
                  <a:ea typeface="Arial"/>
                  <a:cs typeface="Arial"/>
                  <a:sym typeface="Arial"/>
                </a:rPr>
                <a:t>Subir Archivo!</a:t>
              </a:r>
              <a:endParaRPr/>
            </a:p>
          </p:txBody>
        </p:sp>
      </p:grpSp>
      <p:sp>
        <p:nvSpPr>
          <p:cNvPr id="648" name="Google Shape;648;p86"/>
          <p:cNvSpPr txBox="1"/>
          <p:nvPr>
            <p:ph type="title"/>
          </p:nvPr>
        </p:nvSpPr>
        <p:spPr>
          <a:xfrm>
            <a:off x="1471675" y="3208900"/>
            <a:ext cx="3215100" cy="321000"/>
          </a:xfrm>
          <a:prstGeom prst="rect">
            <a:avLst/>
          </a:prstGeom>
          <a:noFill/>
          <a:ln>
            <a:noFill/>
          </a:ln>
        </p:spPr>
        <p:txBody>
          <a:bodyPr anchorCtr="0" anchor="ctr" bIns="91400" lIns="91400" spcFirstLastPara="1" rIns="91400" wrap="square" tIns="91400">
            <a:normAutofit fontScale="90000"/>
          </a:bodyPr>
          <a:lstStyle/>
          <a:p>
            <a:pPr indent="0" lvl="0" marL="0" marR="0" rtl="0" algn="ctr">
              <a:lnSpc>
                <a:spcPct val="100000"/>
              </a:lnSpc>
              <a:spcBef>
                <a:spcPts val="0"/>
              </a:spcBef>
              <a:spcAft>
                <a:spcPts val="0"/>
              </a:spcAft>
              <a:buClr>
                <a:srgbClr val="002060"/>
              </a:buClr>
              <a:buSzPct val="177777"/>
              <a:buFont typeface="Calibri"/>
              <a:buNone/>
            </a:pPr>
            <a:r>
              <a:rPr lang="es" sz="1800"/>
              <a:t>Opción 1: desde el modo Bloques</a:t>
            </a:r>
            <a:endParaRPr sz="1800"/>
          </a:p>
        </p:txBody>
      </p:sp>
      <p:sp>
        <p:nvSpPr>
          <p:cNvPr id="649" name="Google Shape;649;p86"/>
          <p:cNvSpPr txBox="1"/>
          <p:nvPr>
            <p:ph type="title"/>
          </p:nvPr>
        </p:nvSpPr>
        <p:spPr>
          <a:xfrm>
            <a:off x="5302575" y="3098725"/>
            <a:ext cx="3705300" cy="623100"/>
          </a:xfrm>
          <a:prstGeom prst="rect">
            <a:avLst/>
          </a:prstGeom>
          <a:noFill/>
          <a:ln>
            <a:noFill/>
          </a:ln>
        </p:spPr>
        <p:txBody>
          <a:bodyPr anchorCtr="0" anchor="ctr" bIns="91400" lIns="91400" spcFirstLastPara="1" rIns="91400" wrap="square" tIns="91400">
            <a:normAutofit fontScale="90000"/>
          </a:bodyPr>
          <a:lstStyle/>
          <a:p>
            <a:pPr indent="0" lvl="0" marL="0" marR="0" rtl="0" algn="ctr">
              <a:lnSpc>
                <a:spcPct val="100000"/>
              </a:lnSpc>
              <a:spcBef>
                <a:spcPts val="0"/>
              </a:spcBef>
              <a:spcAft>
                <a:spcPts val="0"/>
              </a:spcAft>
              <a:buClr>
                <a:srgbClr val="002060"/>
              </a:buClr>
              <a:buSzPct val="177777"/>
              <a:buFont typeface="Calibri"/>
              <a:buNone/>
            </a:pPr>
            <a:r>
              <a:rPr lang="es" sz="1800"/>
              <a:t>Opción 2: desde el modo Diseño</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7"/>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fontScale="90000"/>
          </a:bodyPr>
          <a:lstStyle/>
          <a:p>
            <a:pPr indent="0" lvl="0" marL="0" marR="0" rtl="0" algn="ctr">
              <a:lnSpc>
                <a:spcPct val="100000"/>
              </a:lnSpc>
              <a:spcBef>
                <a:spcPts val="0"/>
              </a:spcBef>
              <a:spcAft>
                <a:spcPts val="0"/>
              </a:spcAft>
              <a:buClr>
                <a:srgbClr val="002060"/>
              </a:buClr>
              <a:buSzPct val="100000"/>
              <a:buFont typeface="Calibri"/>
              <a:buNone/>
            </a:pPr>
            <a:r>
              <a:rPr b="1" i="0" lang="es" sz="3200" u="none" cap="none" strike="noStrike">
                <a:solidFill>
                  <a:srgbClr val="002060"/>
                </a:solidFill>
                <a:latin typeface="Calibri"/>
                <a:ea typeface="Calibri"/>
                <a:cs typeface="Calibri"/>
                <a:sym typeface="Calibri"/>
              </a:rPr>
              <a:t>Proba</a:t>
            </a:r>
            <a:r>
              <a:rPr lang="es"/>
              <a:t>mos nuestra</a:t>
            </a:r>
            <a:r>
              <a:rPr b="1" i="0" lang="es" sz="3200" u="none" cap="none" strike="noStrike">
                <a:solidFill>
                  <a:srgbClr val="002060"/>
                </a:solidFill>
                <a:latin typeface="Calibri"/>
                <a:ea typeface="Calibri"/>
                <a:cs typeface="Calibri"/>
                <a:sym typeface="Calibri"/>
              </a:rPr>
              <a:t> primera App en el celular</a:t>
            </a:r>
            <a:endParaRPr/>
          </a:p>
        </p:txBody>
      </p:sp>
      <p:pic>
        <p:nvPicPr>
          <p:cNvPr descr="Google Shape;299;p35" id="655" name="Google Shape;655;p87"/>
          <p:cNvPicPr preferRelativeResize="0"/>
          <p:nvPr/>
        </p:nvPicPr>
        <p:blipFill rotWithShape="1">
          <a:blip r:embed="rId3">
            <a:alphaModFix/>
          </a:blip>
          <a:srcRect b="0" l="0" r="0" t="0"/>
          <a:stretch/>
        </p:blipFill>
        <p:spPr>
          <a:xfrm>
            <a:off x="5878100" y="1172756"/>
            <a:ext cx="1942238" cy="3449363"/>
          </a:xfrm>
          <a:prstGeom prst="rect">
            <a:avLst/>
          </a:prstGeom>
          <a:noFill/>
          <a:ln cap="flat" cmpd="sng" w="9525">
            <a:solidFill>
              <a:srgbClr val="000000"/>
            </a:solidFill>
            <a:prstDash val="solid"/>
            <a:round/>
            <a:headEnd len="sm" w="sm" type="none"/>
            <a:tailEnd len="sm" w="sm" type="none"/>
          </a:ln>
        </p:spPr>
      </p:pic>
      <p:sp>
        <p:nvSpPr>
          <p:cNvPr id="656" name="Google Shape;656;p87"/>
          <p:cNvSpPr txBox="1"/>
          <p:nvPr>
            <p:ph idx="1" type="body"/>
          </p:nvPr>
        </p:nvSpPr>
        <p:spPr>
          <a:xfrm>
            <a:off x="1187624" y="1200150"/>
            <a:ext cx="7499100" cy="3394500"/>
          </a:xfrm>
          <a:prstGeom prst="rect">
            <a:avLst/>
          </a:prstGeom>
          <a:noFill/>
          <a:ln>
            <a:noFill/>
          </a:ln>
        </p:spPr>
        <p:txBody>
          <a:bodyPr anchorCtr="0" anchor="t" bIns="91400" lIns="91400" spcFirstLastPara="1" rIns="91400" wrap="square" tIns="91400">
            <a:normAutofit/>
          </a:bodyPr>
          <a:lstStyle/>
          <a:p>
            <a:pPr indent="20320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Calibri"/>
                <a:ea typeface="Calibri"/>
                <a:cs typeface="Calibri"/>
                <a:sym typeface="Calibri"/>
              </a:rPr>
              <a:t>Abrir la </a:t>
            </a:r>
            <a:r>
              <a:rPr b="1" i="0" lang="es" sz="2400" u="none" cap="none" strike="noStrike">
                <a:solidFill>
                  <a:srgbClr val="000000"/>
                </a:solidFill>
              </a:rPr>
              <a:t>App MIT AI2 Companion</a:t>
            </a:r>
            <a:r>
              <a:rPr b="0" i="0" lang="es"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20320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Calibri"/>
                <a:ea typeface="Calibri"/>
                <a:cs typeface="Calibri"/>
                <a:sym typeface="Calibri"/>
              </a:rPr>
              <a:t>instalado en el celular</a:t>
            </a:r>
            <a:r>
              <a:rPr lang="es" sz="2400">
                <a:solidFill>
                  <a:srgbClr val="000000"/>
                </a:solidFill>
              </a:rPr>
              <a:t>.</a:t>
            </a:r>
            <a:endParaRPr/>
          </a:p>
        </p:txBody>
      </p:sp>
      <p:pic>
        <p:nvPicPr>
          <p:cNvPr id="657" name="Google Shape;657;p87"/>
          <p:cNvPicPr preferRelativeResize="0"/>
          <p:nvPr/>
        </p:nvPicPr>
        <p:blipFill>
          <a:blip r:embed="rId4">
            <a:alphaModFix/>
          </a:blip>
          <a:stretch>
            <a:fillRect/>
          </a:stretch>
        </p:blipFill>
        <p:spPr>
          <a:xfrm>
            <a:off x="2929688" y="2426050"/>
            <a:ext cx="964706" cy="94278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88"/>
          <p:cNvPicPr preferRelativeResize="0"/>
          <p:nvPr/>
        </p:nvPicPr>
        <p:blipFill>
          <a:blip r:embed="rId3">
            <a:alphaModFix/>
          </a:blip>
          <a:stretch>
            <a:fillRect/>
          </a:stretch>
        </p:blipFill>
        <p:spPr>
          <a:xfrm>
            <a:off x="2268650" y="2146181"/>
            <a:ext cx="5669195" cy="2377819"/>
          </a:xfrm>
          <a:prstGeom prst="rect">
            <a:avLst/>
          </a:prstGeom>
          <a:noFill/>
          <a:ln>
            <a:noFill/>
          </a:ln>
        </p:spPr>
      </p:pic>
      <p:sp>
        <p:nvSpPr>
          <p:cNvPr id="663" name="Google Shape;663;p88"/>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Conecta</a:t>
            </a:r>
            <a:r>
              <a:rPr lang="es"/>
              <a:t>mos</a:t>
            </a:r>
            <a:r>
              <a:rPr b="1" i="0" lang="es" sz="3200" u="none" cap="none" strike="noStrike">
                <a:solidFill>
                  <a:srgbClr val="002060"/>
                </a:solidFill>
                <a:latin typeface="Calibri"/>
                <a:ea typeface="Calibri"/>
                <a:cs typeface="Calibri"/>
                <a:sym typeface="Calibri"/>
              </a:rPr>
              <a:t> con el Celular</a:t>
            </a:r>
            <a:endParaRPr/>
          </a:p>
        </p:txBody>
      </p:sp>
      <p:sp>
        <p:nvSpPr>
          <p:cNvPr id="664" name="Google Shape;664;p88"/>
          <p:cNvSpPr txBox="1"/>
          <p:nvPr>
            <p:ph idx="1" type="body"/>
          </p:nvPr>
        </p:nvSpPr>
        <p:spPr>
          <a:xfrm>
            <a:off x="1187625" y="965175"/>
            <a:ext cx="7780800" cy="9801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Calibri"/>
                <a:ea typeface="Calibri"/>
                <a:cs typeface="Calibri"/>
                <a:sym typeface="Calibri"/>
              </a:rPr>
              <a:t>Para probar la App en el celular, hay que </a:t>
            </a:r>
            <a:r>
              <a:rPr lang="es" sz="2400">
                <a:solidFill>
                  <a:srgbClr val="000000"/>
                </a:solidFill>
              </a:rPr>
              <a:t>ir al menú</a:t>
            </a:r>
            <a:r>
              <a:rPr b="0" i="0" lang="es" sz="2400" u="none" cap="none" strike="noStrike">
                <a:solidFill>
                  <a:srgbClr val="000000"/>
                </a:solidFill>
                <a:latin typeface="Calibri"/>
                <a:ea typeface="Calibri"/>
                <a:cs typeface="Calibri"/>
                <a:sym typeface="Calibri"/>
              </a:rPr>
              <a:t> </a:t>
            </a:r>
            <a:r>
              <a:rPr b="1" i="0" lang="es" sz="2400" u="none" cap="none" strike="noStrike">
                <a:solidFill>
                  <a:srgbClr val="000000"/>
                </a:solidFill>
                <a:latin typeface="Calibri"/>
                <a:ea typeface="Calibri"/>
                <a:cs typeface="Calibri"/>
                <a:sym typeface="Calibri"/>
              </a:rPr>
              <a:t>Conectar</a:t>
            </a:r>
            <a:r>
              <a:rPr b="0" i="0" lang="es" sz="2400" u="none" cap="none" strike="noStrike">
                <a:solidFill>
                  <a:srgbClr val="000000"/>
                </a:solidFill>
                <a:latin typeface="Calibri"/>
                <a:ea typeface="Calibri"/>
                <a:cs typeface="Calibri"/>
                <a:sym typeface="Calibri"/>
              </a:rPr>
              <a:t> y elegir la opción </a:t>
            </a:r>
            <a:r>
              <a:rPr b="1" i="0" lang="es" sz="2400" u="none" cap="none" strike="noStrike">
                <a:solidFill>
                  <a:srgbClr val="000000"/>
                </a:solidFill>
                <a:latin typeface="Calibri"/>
                <a:ea typeface="Calibri"/>
                <a:cs typeface="Calibri"/>
                <a:sym typeface="Calibri"/>
              </a:rPr>
              <a:t>AI Companion. </a:t>
            </a:r>
            <a:endParaRPr/>
          </a:p>
        </p:txBody>
      </p:sp>
      <p:sp>
        <p:nvSpPr>
          <p:cNvPr id="665" name="Google Shape;665;p88"/>
          <p:cNvSpPr/>
          <p:nvPr/>
        </p:nvSpPr>
        <p:spPr>
          <a:xfrm>
            <a:off x="3992024" y="2232975"/>
            <a:ext cx="1890300" cy="6015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89"/>
          <p:cNvPicPr preferRelativeResize="0"/>
          <p:nvPr/>
        </p:nvPicPr>
        <p:blipFill>
          <a:blip r:embed="rId3">
            <a:alphaModFix/>
          </a:blip>
          <a:stretch>
            <a:fillRect/>
          </a:stretch>
        </p:blipFill>
        <p:spPr>
          <a:xfrm>
            <a:off x="1550375" y="2251918"/>
            <a:ext cx="4031924" cy="2159963"/>
          </a:xfrm>
          <a:prstGeom prst="rect">
            <a:avLst/>
          </a:prstGeom>
          <a:noFill/>
          <a:ln>
            <a:noFill/>
          </a:ln>
        </p:spPr>
      </p:pic>
      <p:sp>
        <p:nvSpPr>
          <p:cNvPr id="671" name="Google Shape;671;p89"/>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Conectar con el Celular</a:t>
            </a:r>
            <a:endParaRPr/>
          </a:p>
        </p:txBody>
      </p:sp>
      <p:sp>
        <p:nvSpPr>
          <p:cNvPr id="672" name="Google Shape;672;p89"/>
          <p:cNvSpPr txBox="1"/>
          <p:nvPr>
            <p:ph idx="1" type="body"/>
          </p:nvPr>
        </p:nvSpPr>
        <p:spPr>
          <a:xfrm>
            <a:off x="1187625" y="1200150"/>
            <a:ext cx="7499100" cy="1150800"/>
          </a:xfrm>
          <a:prstGeom prst="rect">
            <a:avLst/>
          </a:prstGeom>
          <a:noFill/>
          <a:ln>
            <a:noFill/>
          </a:ln>
        </p:spPr>
        <p:txBody>
          <a:bodyPr anchorCtr="0" anchor="t" bIns="91400" lIns="91400" spcFirstLastPara="1" rIns="91400" wrap="square" tIns="91400">
            <a:normAutofit/>
          </a:bodyPr>
          <a:lstStyle/>
          <a:p>
            <a:pPr indent="53338" lvl="0" marL="117346" marR="0" rtl="0" algn="l">
              <a:lnSpc>
                <a:spcPct val="100000"/>
              </a:lnSpc>
              <a:spcBef>
                <a:spcPts val="0"/>
              </a:spcBef>
              <a:spcAft>
                <a:spcPts val="0"/>
              </a:spcAft>
              <a:buClr>
                <a:srgbClr val="000000"/>
              </a:buClr>
              <a:buSzPts val="1848"/>
              <a:buFont typeface="Arial"/>
              <a:buNone/>
            </a:pPr>
            <a:r>
              <a:rPr b="1" i="0" lang="es" sz="1848" u="none" cap="none" strike="noStrike">
                <a:solidFill>
                  <a:srgbClr val="000000"/>
                </a:solidFill>
                <a:latin typeface="Calibri"/>
                <a:ea typeface="Calibri"/>
                <a:cs typeface="Calibri"/>
                <a:sym typeface="Calibri"/>
              </a:rPr>
              <a:t>Opción 1: </a:t>
            </a:r>
            <a:r>
              <a:rPr b="0" i="0" lang="es" sz="1848" u="none" cap="none" strike="noStrike">
                <a:solidFill>
                  <a:srgbClr val="000000"/>
                </a:solidFill>
                <a:latin typeface="Calibri"/>
                <a:ea typeface="Calibri"/>
                <a:cs typeface="Calibri"/>
                <a:sym typeface="Calibri"/>
              </a:rPr>
              <a:t>Elegir la opción “</a:t>
            </a:r>
            <a:r>
              <a:rPr b="1" i="0" lang="es" sz="1848" u="none" cap="none" strike="noStrike">
                <a:solidFill>
                  <a:srgbClr val="000000"/>
                </a:solidFill>
                <a:latin typeface="Calibri"/>
                <a:ea typeface="Calibri"/>
                <a:cs typeface="Calibri"/>
                <a:sym typeface="Calibri"/>
              </a:rPr>
              <a:t>scan QR code</a:t>
            </a:r>
            <a:r>
              <a:rPr b="0" i="0" lang="es" sz="1848" u="none" cap="none" strike="noStrike">
                <a:solidFill>
                  <a:srgbClr val="000000"/>
                </a:solidFill>
                <a:latin typeface="Calibri"/>
                <a:ea typeface="Calibri"/>
                <a:cs typeface="Calibri"/>
                <a:sym typeface="Calibri"/>
              </a:rPr>
              <a:t>” y luego escanear el código QR.</a:t>
            </a:r>
            <a:endParaRPr/>
          </a:p>
          <a:p>
            <a:pPr indent="53338" lvl="0" marL="117346" marR="0" rtl="0" algn="l">
              <a:lnSpc>
                <a:spcPct val="100000"/>
              </a:lnSpc>
              <a:spcBef>
                <a:spcPts val="500"/>
              </a:spcBef>
              <a:spcAft>
                <a:spcPts val="0"/>
              </a:spcAft>
              <a:buClr>
                <a:srgbClr val="000000"/>
              </a:buClr>
              <a:buSzPts val="1848"/>
              <a:buFont typeface="Arial"/>
              <a:buNone/>
            </a:pPr>
            <a:r>
              <a:rPr b="1" i="0" lang="es" sz="1848" u="none" cap="none" strike="noStrike">
                <a:solidFill>
                  <a:srgbClr val="000000"/>
                </a:solidFill>
                <a:latin typeface="Calibri"/>
                <a:ea typeface="Calibri"/>
                <a:cs typeface="Calibri"/>
                <a:sym typeface="Calibri"/>
              </a:rPr>
              <a:t>Opción 2: </a:t>
            </a:r>
            <a:r>
              <a:rPr b="0" i="0" lang="es" sz="1848" u="none" cap="none" strike="noStrike">
                <a:solidFill>
                  <a:srgbClr val="000000"/>
                </a:solidFill>
                <a:latin typeface="Calibri"/>
                <a:ea typeface="Calibri"/>
                <a:cs typeface="Calibri"/>
                <a:sym typeface="Calibri"/>
              </a:rPr>
              <a:t>Ingresar el código de 6 caracteres y elegir “</a:t>
            </a:r>
            <a:r>
              <a:rPr b="1" i="0" lang="es" sz="1848" u="none" cap="none" strike="noStrike">
                <a:solidFill>
                  <a:srgbClr val="000000"/>
                </a:solidFill>
                <a:latin typeface="Calibri"/>
                <a:ea typeface="Calibri"/>
                <a:cs typeface="Calibri"/>
                <a:sym typeface="Calibri"/>
              </a:rPr>
              <a:t>connect with code</a:t>
            </a:r>
            <a:r>
              <a:rPr b="0" i="0" lang="es" sz="1848" u="none" cap="none" strike="noStrike">
                <a:solidFill>
                  <a:srgbClr val="000000"/>
                </a:solidFill>
                <a:latin typeface="Calibri"/>
                <a:ea typeface="Calibri"/>
                <a:cs typeface="Calibri"/>
                <a:sym typeface="Calibri"/>
              </a:rPr>
              <a:t>”</a:t>
            </a:r>
            <a:endParaRPr/>
          </a:p>
        </p:txBody>
      </p:sp>
      <p:cxnSp>
        <p:nvCxnSpPr>
          <p:cNvPr id="673" name="Google Shape;673;p89"/>
          <p:cNvCxnSpPr>
            <a:stCxn id="674" idx="0"/>
            <a:endCxn id="675" idx="0"/>
          </p:cNvCxnSpPr>
          <p:nvPr/>
        </p:nvCxnSpPr>
        <p:spPr>
          <a:xfrm rot="10800000">
            <a:off x="3458599" y="3205893"/>
            <a:ext cx="4362600" cy="297300"/>
          </a:xfrm>
          <a:prstGeom prst="straightConnector1">
            <a:avLst/>
          </a:prstGeom>
          <a:noFill/>
          <a:ln cap="flat" cmpd="sng" w="28575">
            <a:solidFill>
              <a:srgbClr val="FF5722"/>
            </a:solidFill>
            <a:prstDash val="solid"/>
            <a:round/>
            <a:headEnd len="sm" w="sm" type="none"/>
            <a:tailEnd len="med" w="med" type="triangle"/>
          </a:ln>
        </p:spPr>
      </p:cxnSp>
      <p:pic>
        <p:nvPicPr>
          <p:cNvPr descr="Google Shape;320;p37" id="676" name="Google Shape;676;p89"/>
          <p:cNvPicPr preferRelativeResize="0"/>
          <p:nvPr/>
        </p:nvPicPr>
        <p:blipFill rotWithShape="1">
          <a:blip r:embed="rId4">
            <a:alphaModFix/>
          </a:blip>
          <a:srcRect b="0" l="0" r="0" t="0"/>
          <a:stretch/>
        </p:blipFill>
        <p:spPr>
          <a:xfrm>
            <a:off x="6991849" y="2073306"/>
            <a:ext cx="1554376" cy="2763338"/>
          </a:xfrm>
          <a:prstGeom prst="rect">
            <a:avLst/>
          </a:prstGeom>
          <a:noFill/>
          <a:ln cap="flat" cmpd="sng" w="9525">
            <a:solidFill>
              <a:srgbClr val="000000"/>
            </a:solidFill>
            <a:prstDash val="solid"/>
            <a:round/>
            <a:headEnd len="sm" w="sm" type="none"/>
            <a:tailEnd len="sm" w="sm" type="none"/>
          </a:ln>
        </p:spPr>
      </p:pic>
      <p:sp>
        <p:nvSpPr>
          <p:cNvPr id="675" name="Google Shape;675;p89"/>
          <p:cNvSpPr/>
          <p:nvPr/>
        </p:nvSpPr>
        <p:spPr>
          <a:xfrm>
            <a:off x="3042024" y="3205969"/>
            <a:ext cx="833400" cy="4980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89"/>
          <p:cNvSpPr/>
          <p:nvPr/>
        </p:nvSpPr>
        <p:spPr>
          <a:xfrm>
            <a:off x="6727549" y="3503193"/>
            <a:ext cx="2187300" cy="2931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7" name="Google Shape;677;p89"/>
          <p:cNvCxnSpPr/>
          <p:nvPr/>
        </p:nvCxnSpPr>
        <p:spPr>
          <a:xfrm flipH="1">
            <a:off x="4118451" y="3126843"/>
            <a:ext cx="2780700" cy="410100"/>
          </a:xfrm>
          <a:prstGeom prst="straightConnector1">
            <a:avLst/>
          </a:prstGeom>
          <a:noFill/>
          <a:ln cap="flat" cmpd="sng" w="28575">
            <a:solidFill>
              <a:srgbClr val="FF5722"/>
            </a:solidFill>
            <a:prstDash val="solid"/>
            <a:round/>
            <a:headEnd len="sm" w="sm" type="none"/>
            <a:tailEnd len="med" w="med" type="triangle"/>
          </a:ln>
        </p:spPr>
      </p:cxnSp>
      <p:sp>
        <p:nvSpPr>
          <p:cNvPr id="678" name="Google Shape;678;p89"/>
          <p:cNvSpPr/>
          <p:nvPr/>
        </p:nvSpPr>
        <p:spPr>
          <a:xfrm>
            <a:off x="6761175" y="2967019"/>
            <a:ext cx="2015700" cy="2931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rgbClr val="555555"/>
                </a:solidFill>
                <a:highlight>
                  <a:srgbClr val="FFFFFF"/>
                </a:highlight>
                <a:latin typeface="Roboto"/>
                <a:ea typeface="Roboto"/>
                <a:cs typeface="Roboto"/>
                <a:sym typeface="Roboto"/>
              </a:rPr>
              <a:t>ftkeoh</a:t>
            </a:r>
            <a:endParaRPr b="0" i="0" sz="1400" u="none" cap="none" strike="noStrike">
              <a:solidFill>
                <a:srgbClr val="000000"/>
              </a:solidFill>
              <a:latin typeface="Arial"/>
              <a:ea typeface="Arial"/>
              <a:cs typeface="Arial"/>
              <a:sym typeface="Arial"/>
            </a:endParaRPr>
          </a:p>
        </p:txBody>
      </p:sp>
      <p:sp>
        <p:nvSpPr>
          <p:cNvPr id="679" name="Google Shape;679;p89"/>
          <p:cNvSpPr txBox="1"/>
          <p:nvPr/>
        </p:nvSpPr>
        <p:spPr>
          <a:xfrm>
            <a:off x="6016797" y="3468321"/>
            <a:ext cx="85500" cy="16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520"/>
              <a:buFont typeface="Arial"/>
              <a:buNone/>
            </a:pPr>
            <a:r>
              <a:rPr b="0" i="0" lang="es" sz="1520" u="none" cap="none" strike="noStrike">
                <a:solidFill>
                  <a:srgbClr val="FF5722"/>
                </a:solidFill>
                <a:latin typeface="Arial"/>
                <a:ea typeface="Arial"/>
                <a:cs typeface="Arial"/>
                <a:sym typeface="Arial"/>
              </a:rPr>
              <a:t>1</a:t>
            </a:r>
            <a:endParaRPr/>
          </a:p>
        </p:txBody>
      </p:sp>
      <p:sp>
        <p:nvSpPr>
          <p:cNvPr id="680" name="Google Shape;680;p89"/>
          <p:cNvSpPr txBox="1"/>
          <p:nvPr/>
        </p:nvSpPr>
        <p:spPr>
          <a:xfrm>
            <a:off x="6016802" y="3029072"/>
            <a:ext cx="150000" cy="16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520"/>
              <a:buFont typeface="Arial"/>
              <a:buNone/>
            </a:pPr>
            <a:r>
              <a:rPr b="0" i="0" lang="es" sz="1520" u="none" cap="none" strike="noStrike">
                <a:solidFill>
                  <a:srgbClr val="FF5722"/>
                </a:solidFill>
                <a:latin typeface="Arial"/>
                <a:ea typeface="Arial"/>
                <a:cs typeface="Arial"/>
                <a:sym typeface="Arial"/>
              </a:rPr>
              <a:t>2</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90"/>
          <p:cNvPicPr preferRelativeResize="0"/>
          <p:nvPr/>
        </p:nvPicPr>
        <p:blipFill>
          <a:blip r:embed="rId3">
            <a:alphaModFix/>
          </a:blip>
          <a:stretch>
            <a:fillRect/>
          </a:stretch>
        </p:blipFill>
        <p:spPr>
          <a:xfrm>
            <a:off x="1492425" y="956650"/>
            <a:ext cx="5687751" cy="3755175"/>
          </a:xfrm>
          <a:prstGeom prst="rect">
            <a:avLst/>
          </a:prstGeom>
          <a:noFill/>
          <a:ln>
            <a:noFill/>
          </a:ln>
        </p:spPr>
      </p:pic>
      <p:sp>
        <p:nvSpPr>
          <p:cNvPr id="686" name="Google Shape;686;p90"/>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Botón Re</a:t>
            </a:r>
            <a:r>
              <a:rPr lang="es"/>
              <a:t>iniciar</a:t>
            </a:r>
            <a:endParaRPr/>
          </a:p>
        </p:txBody>
      </p:sp>
      <p:sp>
        <p:nvSpPr>
          <p:cNvPr id="687" name="Google Shape;687;p90"/>
          <p:cNvSpPr/>
          <p:nvPr/>
        </p:nvSpPr>
        <p:spPr>
          <a:xfrm>
            <a:off x="1600228" y="1575658"/>
            <a:ext cx="893400" cy="3081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88" name="Google Shape;688;p90"/>
          <p:cNvCxnSpPr/>
          <p:nvPr/>
        </p:nvCxnSpPr>
        <p:spPr>
          <a:xfrm>
            <a:off x="2493629" y="1786820"/>
            <a:ext cx="2720400" cy="2287500"/>
          </a:xfrm>
          <a:prstGeom prst="straightConnector1">
            <a:avLst/>
          </a:prstGeom>
          <a:noFill/>
          <a:ln cap="flat" cmpd="sng" w="28575">
            <a:solidFill>
              <a:srgbClr val="FF5722"/>
            </a:solidFill>
            <a:prstDash val="solid"/>
            <a:round/>
            <a:headEnd len="sm" w="sm" type="none"/>
            <a:tailEnd len="med" w="med" type="triangle"/>
          </a:ln>
        </p:spPr>
      </p:cxnSp>
      <p:grpSp>
        <p:nvGrpSpPr>
          <p:cNvPr id="689" name="Google Shape;689;p90"/>
          <p:cNvGrpSpPr/>
          <p:nvPr/>
        </p:nvGrpSpPr>
        <p:grpSpPr>
          <a:xfrm>
            <a:off x="6423525" y="3406575"/>
            <a:ext cx="2720469" cy="759600"/>
            <a:chOff x="0" y="0"/>
            <a:chExt cx="2491500" cy="1012800"/>
          </a:xfrm>
        </p:grpSpPr>
        <p:sp>
          <p:nvSpPr>
            <p:cNvPr id="690" name="Google Shape;690;p90"/>
            <p:cNvSpPr/>
            <p:nvPr/>
          </p:nvSpPr>
          <p:spPr>
            <a:xfrm>
              <a:off x="0" y="0"/>
              <a:ext cx="2491500" cy="1012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691" name="Google Shape;691;p90"/>
            <p:cNvSpPr txBox="1"/>
            <p:nvPr/>
          </p:nvSpPr>
          <p:spPr>
            <a:xfrm>
              <a:off x="214574" y="113076"/>
              <a:ext cx="2227500" cy="786600"/>
            </a:xfrm>
            <a:prstGeom prst="rect">
              <a:avLst/>
            </a:prstGeom>
            <a:noFill/>
            <a:ln>
              <a:noFill/>
            </a:ln>
          </p:spPr>
          <p:txBody>
            <a:bodyPr anchorCtr="0" anchor="ctr" bIns="91400" lIns="91400" spcFirstLastPara="1" rIns="91400" wrap="square" tIns="91400">
              <a:noAutofit/>
            </a:bodyPr>
            <a:lstStyle/>
            <a:p>
              <a:pPr indent="-287949" lvl="0" marL="179999" marR="0" rtl="0" algn="l">
                <a:lnSpc>
                  <a:spcPct val="100000"/>
                </a:lnSpc>
                <a:spcBef>
                  <a:spcPts val="0"/>
                </a:spcBef>
                <a:spcAft>
                  <a:spcPts val="0"/>
                </a:spcAft>
                <a:buClr>
                  <a:srgbClr val="FF5722"/>
                </a:buClr>
                <a:buSzPts val="1700"/>
                <a:buFont typeface="Arial Narrow"/>
                <a:buChar char="●"/>
              </a:pPr>
              <a:r>
                <a:rPr b="1" i="0" lang="es" sz="1700" u="none" cap="none" strike="noStrike">
                  <a:solidFill>
                    <a:srgbClr val="FF5722"/>
                  </a:solidFill>
                  <a:latin typeface="Arial Narrow"/>
                  <a:ea typeface="Arial Narrow"/>
                  <a:cs typeface="Arial Narrow"/>
                  <a:sym typeface="Arial Narrow"/>
                </a:rPr>
                <a:t>Hacer click en el Botón</a:t>
              </a:r>
              <a:endParaRPr sz="1700">
                <a:latin typeface="Arial Narrow"/>
                <a:ea typeface="Arial Narrow"/>
                <a:cs typeface="Arial Narrow"/>
                <a:sym typeface="Arial Narrow"/>
              </a:endParaRPr>
            </a:p>
            <a:p>
              <a:pPr indent="-287949" lvl="0" marL="179999" marR="0" rtl="0" algn="l">
                <a:lnSpc>
                  <a:spcPct val="100000"/>
                </a:lnSpc>
                <a:spcBef>
                  <a:spcPts val="0"/>
                </a:spcBef>
                <a:spcAft>
                  <a:spcPts val="0"/>
                </a:spcAft>
                <a:buClr>
                  <a:srgbClr val="FF5722"/>
                </a:buClr>
                <a:buSzPts val="1700"/>
                <a:buFont typeface="Arial Narrow"/>
                <a:buChar char="●"/>
              </a:pPr>
              <a:r>
                <a:rPr b="1" i="0" lang="es" sz="1700" u="none" cap="none" strike="noStrike">
                  <a:solidFill>
                    <a:srgbClr val="FF5722"/>
                  </a:solidFill>
                  <a:latin typeface="Arial Narrow"/>
                  <a:ea typeface="Arial Narrow"/>
                  <a:cs typeface="Arial Narrow"/>
                  <a:sym typeface="Arial Narrow"/>
                </a:rPr>
                <a:t>Arrastrarlo al Visor</a:t>
              </a:r>
              <a:endParaRPr sz="1700">
                <a:latin typeface="Arial Narrow"/>
                <a:ea typeface="Arial Narrow"/>
                <a:cs typeface="Arial Narrow"/>
                <a:sym typeface="Arial Narrow"/>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1"/>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Desafío 1</a:t>
            </a:r>
            <a:endParaRPr/>
          </a:p>
        </p:txBody>
      </p:sp>
      <p:sp>
        <p:nvSpPr>
          <p:cNvPr id="697" name="Google Shape;697;p91"/>
          <p:cNvSpPr txBox="1"/>
          <p:nvPr>
            <p:ph idx="1" type="body"/>
          </p:nvPr>
        </p:nvSpPr>
        <p:spPr>
          <a:xfrm>
            <a:off x="1122350" y="874500"/>
            <a:ext cx="7499100" cy="1827900"/>
          </a:xfrm>
          <a:prstGeom prst="rect">
            <a:avLst/>
          </a:prstGeom>
          <a:noFill/>
          <a:ln>
            <a:noFill/>
          </a:ln>
        </p:spPr>
        <p:txBody>
          <a:bodyPr anchorCtr="0" anchor="t" bIns="91400" lIns="91400" spcFirstLastPara="1" rIns="91400" wrap="square" tIns="91400">
            <a:normAutofit/>
          </a:bodyPr>
          <a:lstStyle/>
          <a:p>
            <a:pPr indent="0" lvl="0" marL="0" marR="0" rtl="0" algn="ctr">
              <a:lnSpc>
                <a:spcPct val="100000"/>
              </a:lnSpc>
              <a:spcBef>
                <a:spcPts val="0"/>
              </a:spcBef>
              <a:spcAft>
                <a:spcPts val="0"/>
              </a:spcAft>
              <a:buClr>
                <a:srgbClr val="000000"/>
              </a:buClr>
              <a:buSzPts val="3200"/>
              <a:buFont typeface="Arial"/>
              <a:buNone/>
            </a:pPr>
            <a:r>
              <a:rPr b="1" i="0" lang="es" sz="3200" u="none" cap="none" strike="noStrike">
                <a:solidFill>
                  <a:srgbClr val="000000"/>
                </a:solidFill>
                <a:latin typeface="Calibri"/>
                <a:ea typeface="Calibri"/>
                <a:cs typeface="Calibri"/>
                <a:sym typeface="Calibri"/>
              </a:rPr>
              <a:t>Hacer que el nuevo botón se llame </a:t>
            </a:r>
            <a:r>
              <a:rPr b="1" lang="es">
                <a:solidFill>
                  <a:srgbClr val="000000"/>
                </a:solidFill>
              </a:rPr>
              <a:t>‘</a:t>
            </a:r>
            <a:r>
              <a:rPr b="1" i="0" lang="es" sz="3200" u="none" cap="none" strike="noStrike">
                <a:solidFill>
                  <a:srgbClr val="000000"/>
                </a:solidFill>
                <a:latin typeface="Calibri"/>
                <a:ea typeface="Calibri"/>
                <a:cs typeface="Calibri"/>
                <a:sym typeface="Calibri"/>
              </a:rPr>
              <a:t>Reiniciar</a:t>
            </a:r>
            <a:r>
              <a:rPr b="1" lang="es">
                <a:solidFill>
                  <a:srgbClr val="000000"/>
                </a:solidFill>
              </a:rPr>
              <a:t>’</a:t>
            </a:r>
            <a:r>
              <a:rPr b="1" i="0" lang="es" sz="3200" u="none" cap="none" strike="noStrike">
                <a:solidFill>
                  <a:srgbClr val="000000"/>
                </a:solidFill>
                <a:latin typeface="Calibri"/>
                <a:ea typeface="Calibri"/>
                <a:cs typeface="Calibri"/>
                <a:sym typeface="Calibri"/>
              </a:rPr>
              <a:t> y cuando se hace click, que vuelva a colocar la imagen de la c</a:t>
            </a:r>
            <a:r>
              <a:rPr b="1" lang="es"/>
              <a:t>arta.</a:t>
            </a:r>
            <a:endParaRPr/>
          </a:p>
        </p:txBody>
      </p:sp>
      <p:pic>
        <p:nvPicPr>
          <p:cNvPr id="698" name="Google Shape;698;p91"/>
          <p:cNvPicPr preferRelativeResize="0"/>
          <p:nvPr/>
        </p:nvPicPr>
        <p:blipFill>
          <a:blip r:embed="rId3">
            <a:alphaModFix/>
          </a:blip>
          <a:stretch>
            <a:fillRect/>
          </a:stretch>
        </p:blipFill>
        <p:spPr>
          <a:xfrm>
            <a:off x="4302800" y="2809626"/>
            <a:ext cx="1268750" cy="1945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2"/>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Desafío 2</a:t>
            </a:r>
            <a:endParaRPr/>
          </a:p>
        </p:txBody>
      </p:sp>
      <p:sp>
        <p:nvSpPr>
          <p:cNvPr id="704" name="Google Shape;704;p92"/>
          <p:cNvSpPr txBox="1"/>
          <p:nvPr>
            <p:ph idx="1" type="body"/>
          </p:nvPr>
        </p:nvSpPr>
        <p:spPr>
          <a:xfrm>
            <a:off x="1187624" y="1200150"/>
            <a:ext cx="7499100" cy="3394500"/>
          </a:xfrm>
          <a:prstGeom prst="rect">
            <a:avLst/>
          </a:prstGeom>
          <a:noFill/>
          <a:ln>
            <a:noFill/>
          </a:ln>
        </p:spPr>
        <p:txBody>
          <a:bodyPr anchorCtr="0" anchor="t" bIns="91400" lIns="91400" spcFirstLastPara="1" rIns="91400" wrap="square" tIns="91400">
            <a:normAutofit/>
          </a:bodyPr>
          <a:lstStyle/>
          <a:p>
            <a:pPr indent="63500" lvl="0" marL="139700" marR="0" rtl="0" algn="ctr">
              <a:lnSpc>
                <a:spcPct val="100000"/>
              </a:lnSpc>
              <a:spcBef>
                <a:spcPts val="0"/>
              </a:spcBef>
              <a:spcAft>
                <a:spcPts val="0"/>
              </a:spcAft>
              <a:buClr>
                <a:srgbClr val="000000"/>
              </a:buClr>
              <a:buSzPts val="3600"/>
              <a:buFont typeface="Arial"/>
              <a:buNone/>
            </a:pPr>
            <a:r>
              <a:rPr b="1" i="0" lang="es" sz="3600" u="none" cap="none" strike="noStrike">
                <a:solidFill>
                  <a:srgbClr val="000000"/>
                </a:solidFill>
                <a:latin typeface="Calibri"/>
                <a:ea typeface="Calibri"/>
                <a:cs typeface="Calibri"/>
                <a:sym typeface="Calibri"/>
              </a:rPr>
              <a:t>Agregar un botón que reproduzca el sonido que hace el animal</a:t>
            </a:r>
            <a:endParaRPr/>
          </a:p>
        </p:txBody>
      </p:sp>
      <p:pic>
        <p:nvPicPr>
          <p:cNvPr descr="Google Shape;347;p40" id="705" name="Google Shape;705;p92"/>
          <p:cNvPicPr preferRelativeResize="0"/>
          <p:nvPr/>
        </p:nvPicPr>
        <p:blipFill rotWithShape="1">
          <a:blip r:embed="rId3">
            <a:alphaModFix/>
          </a:blip>
          <a:srcRect b="0" l="0" r="0" t="0"/>
          <a:stretch/>
        </p:blipFill>
        <p:spPr>
          <a:xfrm>
            <a:off x="4090650" y="2571760"/>
            <a:ext cx="1693070" cy="152162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93"/>
          <p:cNvPicPr preferRelativeResize="0"/>
          <p:nvPr/>
        </p:nvPicPr>
        <p:blipFill>
          <a:blip r:embed="rId3">
            <a:alphaModFix/>
          </a:blip>
          <a:stretch>
            <a:fillRect/>
          </a:stretch>
        </p:blipFill>
        <p:spPr>
          <a:xfrm>
            <a:off x="1378075" y="841400"/>
            <a:ext cx="7049750" cy="3786275"/>
          </a:xfrm>
          <a:prstGeom prst="rect">
            <a:avLst/>
          </a:prstGeom>
          <a:noFill/>
          <a:ln>
            <a:noFill/>
          </a:ln>
        </p:spPr>
      </p:pic>
      <p:sp>
        <p:nvSpPr>
          <p:cNvPr id="711" name="Google Shape;711;p93"/>
          <p:cNvSpPr txBox="1"/>
          <p:nvPr>
            <p:ph type="title"/>
          </p:nvPr>
        </p:nvSpPr>
        <p:spPr>
          <a:xfrm>
            <a:off x="1187624" y="-22622"/>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lang="es"/>
              <a:t>¿Cómo a</a:t>
            </a:r>
            <a:r>
              <a:rPr b="1" i="0" lang="es" sz="3200" u="none" cap="none" strike="noStrike">
                <a:solidFill>
                  <a:srgbClr val="002060"/>
                </a:solidFill>
                <a:latin typeface="Calibri"/>
                <a:ea typeface="Calibri"/>
                <a:cs typeface="Calibri"/>
                <a:sym typeface="Calibri"/>
              </a:rPr>
              <a:t>grega</a:t>
            </a:r>
            <a:r>
              <a:rPr lang="es"/>
              <a:t>mos</a:t>
            </a:r>
            <a:r>
              <a:rPr b="1" i="0" lang="es" sz="3200" u="none" cap="none" strike="noStrike">
                <a:solidFill>
                  <a:srgbClr val="002060"/>
                </a:solidFill>
                <a:latin typeface="Calibri"/>
                <a:ea typeface="Calibri"/>
                <a:cs typeface="Calibri"/>
                <a:sym typeface="Calibri"/>
              </a:rPr>
              <a:t> sonido?</a:t>
            </a:r>
            <a:endParaRPr/>
          </a:p>
        </p:txBody>
      </p:sp>
      <p:sp>
        <p:nvSpPr>
          <p:cNvPr id="712" name="Google Shape;712;p93"/>
          <p:cNvSpPr/>
          <p:nvPr/>
        </p:nvSpPr>
        <p:spPr>
          <a:xfrm>
            <a:off x="1378078" y="2274415"/>
            <a:ext cx="893400" cy="3081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3" name="Google Shape;713;p93"/>
          <p:cNvCxnSpPr/>
          <p:nvPr/>
        </p:nvCxnSpPr>
        <p:spPr>
          <a:xfrm>
            <a:off x="2271478" y="2460509"/>
            <a:ext cx="1821900" cy="1690800"/>
          </a:xfrm>
          <a:prstGeom prst="straightConnector1">
            <a:avLst/>
          </a:prstGeom>
          <a:noFill/>
          <a:ln cap="flat" cmpd="sng" w="28575">
            <a:solidFill>
              <a:srgbClr val="FF5722"/>
            </a:solidFill>
            <a:prstDash val="solid"/>
            <a:round/>
            <a:headEnd len="sm" w="sm" type="none"/>
            <a:tailEnd len="med" w="med" type="triangle"/>
          </a:ln>
        </p:spPr>
      </p:cxnSp>
      <p:grpSp>
        <p:nvGrpSpPr>
          <p:cNvPr id="714" name="Google Shape;714;p93"/>
          <p:cNvGrpSpPr/>
          <p:nvPr/>
        </p:nvGrpSpPr>
        <p:grpSpPr>
          <a:xfrm>
            <a:off x="4677850" y="3952624"/>
            <a:ext cx="2818880" cy="908785"/>
            <a:chOff x="-102959" y="0"/>
            <a:chExt cx="2594459" cy="1012800"/>
          </a:xfrm>
        </p:grpSpPr>
        <p:sp>
          <p:nvSpPr>
            <p:cNvPr id="715" name="Google Shape;715;p93"/>
            <p:cNvSpPr/>
            <p:nvPr/>
          </p:nvSpPr>
          <p:spPr>
            <a:xfrm>
              <a:off x="0" y="0"/>
              <a:ext cx="2491500" cy="1012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716" name="Google Shape;716;p93"/>
            <p:cNvSpPr txBox="1"/>
            <p:nvPr/>
          </p:nvSpPr>
          <p:spPr>
            <a:xfrm>
              <a:off x="-102959" y="11480"/>
              <a:ext cx="2594400" cy="989700"/>
            </a:xfrm>
            <a:prstGeom prst="rect">
              <a:avLst/>
            </a:prstGeom>
            <a:noFill/>
            <a:ln>
              <a:noFill/>
            </a:ln>
          </p:spPr>
          <p:txBody>
            <a:bodyPr anchorCtr="0" anchor="ctr" bIns="91400" lIns="91400" spcFirstLastPara="1" rIns="91400" wrap="square" tIns="91400">
              <a:noAutofit/>
            </a:bodyPr>
            <a:lstStyle/>
            <a:p>
              <a:pPr indent="-178899" lvl="0" marL="269999" marR="0" rtl="0" algn="l">
                <a:lnSpc>
                  <a:spcPct val="100000"/>
                </a:lnSpc>
                <a:spcBef>
                  <a:spcPts val="0"/>
                </a:spcBef>
                <a:spcAft>
                  <a:spcPts val="0"/>
                </a:spcAft>
                <a:buClr>
                  <a:srgbClr val="FF5722"/>
                </a:buClr>
                <a:buSzPts val="1400"/>
                <a:buFont typeface="Arial Narrow"/>
                <a:buChar char="●"/>
              </a:pPr>
              <a:r>
                <a:rPr b="1" lang="es">
                  <a:solidFill>
                    <a:srgbClr val="FF5722"/>
                  </a:solidFill>
                  <a:latin typeface="Arial Narrow"/>
                  <a:ea typeface="Arial Narrow"/>
                  <a:cs typeface="Arial Narrow"/>
                  <a:sym typeface="Arial Narrow"/>
                </a:rPr>
                <a:t>Desde </a:t>
              </a:r>
              <a:r>
                <a:rPr b="1" i="0" lang="es" sz="1400" u="none" cap="none" strike="noStrike">
                  <a:solidFill>
                    <a:srgbClr val="FF5722"/>
                  </a:solidFill>
                  <a:latin typeface="Arial Narrow"/>
                  <a:ea typeface="Arial Narrow"/>
                  <a:cs typeface="Arial Narrow"/>
                  <a:sym typeface="Arial Narrow"/>
                </a:rPr>
                <a:t> la sección Medios elegi</a:t>
              </a:r>
              <a:r>
                <a:rPr b="1" lang="es">
                  <a:solidFill>
                    <a:srgbClr val="FF5722"/>
                  </a:solidFill>
                  <a:latin typeface="Arial Narrow"/>
                  <a:ea typeface="Arial Narrow"/>
                  <a:cs typeface="Arial Narrow"/>
                  <a:sym typeface="Arial Narrow"/>
                </a:rPr>
                <a:t>mos </a:t>
              </a:r>
              <a:r>
                <a:rPr b="1" i="0" lang="es" sz="1400" u="none" cap="none" strike="noStrike">
                  <a:solidFill>
                    <a:srgbClr val="FF5722"/>
                  </a:solidFill>
                  <a:latin typeface="Arial Narrow"/>
                  <a:ea typeface="Arial Narrow"/>
                  <a:cs typeface="Arial Narrow"/>
                  <a:sym typeface="Arial Narrow"/>
                </a:rPr>
                <a:t>Sonido</a:t>
              </a:r>
              <a:endParaRPr>
                <a:latin typeface="Arial Narrow"/>
                <a:ea typeface="Arial Narrow"/>
                <a:cs typeface="Arial Narrow"/>
                <a:sym typeface="Arial Narrow"/>
              </a:endParaRPr>
            </a:p>
            <a:p>
              <a:pPr indent="-178899" lvl="0" marL="269999" marR="0" rtl="0" algn="l">
                <a:lnSpc>
                  <a:spcPct val="100000"/>
                </a:lnSpc>
                <a:spcBef>
                  <a:spcPts val="0"/>
                </a:spcBef>
                <a:spcAft>
                  <a:spcPts val="0"/>
                </a:spcAft>
                <a:buClr>
                  <a:srgbClr val="FF5722"/>
                </a:buClr>
                <a:buSzPts val="1400"/>
                <a:buFont typeface="Arial Narrow"/>
                <a:buChar char="●"/>
              </a:pPr>
              <a:r>
                <a:rPr b="1" i="0" lang="es" sz="1400" u="none" cap="none" strike="noStrike">
                  <a:solidFill>
                    <a:srgbClr val="FF5722"/>
                  </a:solidFill>
                  <a:latin typeface="Arial Narrow"/>
                  <a:ea typeface="Arial Narrow"/>
                  <a:cs typeface="Arial Narrow"/>
                  <a:sym typeface="Arial Narrow"/>
                </a:rPr>
                <a:t>Arrastrarlo al Visor</a:t>
              </a:r>
              <a:endParaRPr>
                <a:latin typeface="Arial Narrow"/>
                <a:ea typeface="Arial Narrow"/>
                <a:cs typeface="Arial Narrow"/>
                <a:sym typeface="Arial Narrow"/>
              </a:endParaRPr>
            </a:p>
          </p:txBody>
        </p:sp>
      </p:grpSp>
      <p:sp>
        <p:nvSpPr>
          <p:cNvPr id="717" name="Google Shape;717;p93"/>
          <p:cNvSpPr/>
          <p:nvPr/>
        </p:nvSpPr>
        <p:spPr>
          <a:xfrm>
            <a:off x="6699624" y="1544081"/>
            <a:ext cx="1507800" cy="3459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93"/>
          <p:cNvSpPr/>
          <p:nvPr/>
        </p:nvSpPr>
        <p:spPr>
          <a:xfrm flipH="1">
            <a:off x="7496702" y="1899169"/>
            <a:ext cx="12852" cy="380646"/>
          </a:xfrm>
          <a:custGeom>
            <a:rect b="b" l="l" r="r" t="t"/>
            <a:pathLst>
              <a:path extrusionOk="0" h="21600" w="21600">
                <a:moveTo>
                  <a:pt x="21600" y="0"/>
                </a:moveTo>
                <a:lnTo>
                  <a:pt x="0" y="21600"/>
                </a:lnTo>
              </a:path>
            </a:pathLst>
          </a:custGeom>
          <a:noFill/>
          <a:ln cap="flat" cmpd="sng" w="28575">
            <a:solidFill>
              <a:srgbClr val="FF5722"/>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9" name="Google Shape;719;p93"/>
          <p:cNvGrpSpPr/>
          <p:nvPr/>
        </p:nvGrpSpPr>
        <p:grpSpPr>
          <a:xfrm>
            <a:off x="6547225" y="2279830"/>
            <a:ext cx="2491500" cy="759600"/>
            <a:chOff x="0" y="0"/>
            <a:chExt cx="2491500" cy="1012800"/>
          </a:xfrm>
        </p:grpSpPr>
        <p:sp>
          <p:nvSpPr>
            <p:cNvPr id="720" name="Google Shape;720;p93"/>
            <p:cNvSpPr/>
            <p:nvPr/>
          </p:nvSpPr>
          <p:spPr>
            <a:xfrm>
              <a:off x="0" y="0"/>
              <a:ext cx="2491500" cy="10128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721" name="Google Shape;721;p93"/>
            <p:cNvSpPr txBox="1"/>
            <p:nvPr/>
          </p:nvSpPr>
          <p:spPr>
            <a:xfrm>
              <a:off x="49440" y="214683"/>
              <a:ext cx="2392500" cy="583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5722"/>
                </a:buClr>
                <a:buSzPts val="1400"/>
                <a:buFont typeface="Arial"/>
                <a:buNone/>
              </a:pPr>
              <a:r>
                <a:rPr b="1" i="0" lang="es" sz="1600" u="none" cap="none" strike="noStrike">
                  <a:solidFill>
                    <a:srgbClr val="FF5722"/>
                  </a:solidFill>
                  <a:latin typeface="Arial Narrow"/>
                  <a:ea typeface="Arial Narrow"/>
                  <a:cs typeface="Arial Narrow"/>
                  <a:sym typeface="Arial Narrow"/>
                </a:rPr>
                <a:t>Permite asociar un archivo de sonido</a:t>
              </a:r>
              <a:endParaRPr sz="1600">
                <a:latin typeface="Arial Narrow"/>
                <a:ea typeface="Arial Narrow"/>
                <a:cs typeface="Arial Narrow"/>
                <a:sym typeface="Arial Narrow"/>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94"/>
          <p:cNvPicPr preferRelativeResize="0"/>
          <p:nvPr/>
        </p:nvPicPr>
        <p:blipFill>
          <a:blip r:embed="rId3">
            <a:alphaModFix/>
          </a:blip>
          <a:stretch>
            <a:fillRect/>
          </a:stretch>
        </p:blipFill>
        <p:spPr>
          <a:xfrm>
            <a:off x="1259125" y="1196075"/>
            <a:ext cx="6441425" cy="3446325"/>
          </a:xfrm>
          <a:prstGeom prst="rect">
            <a:avLst/>
          </a:prstGeom>
          <a:noFill/>
          <a:ln>
            <a:noFill/>
          </a:ln>
        </p:spPr>
      </p:pic>
      <p:sp>
        <p:nvSpPr>
          <p:cNvPr id="727" name="Google Shape;727;p94"/>
          <p:cNvSpPr/>
          <p:nvPr/>
        </p:nvSpPr>
        <p:spPr>
          <a:xfrm>
            <a:off x="2742525" y="2185400"/>
            <a:ext cx="1891500" cy="3348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28" name="Google Shape;728;p94"/>
          <p:cNvCxnSpPr/>
          <p:nvPr/>
        </p:nvCxnSpPr>
        <p:spPr>
          <a:xfrm>
            <a:off x="4571999" y="2384260"/>
            <a:ext cx="1442100" cy="375000"/>
          </a:xfrm>
          <a:prstGeom prst="straightConnector1">
            <a:avLst/>
          </a:prstGeom>
          <a:noFill/>
          <a:ln cap="flat" cmpd="sng" w="28575">
            <a:solidFill>
              <a:srgbClr val="FF5722"/>
            </a:solidFill>
            <a:prstDash val="solid"/>
            <a:round/>
            <a:headEnd len="sm" w="sm" type="none"/>
            <a:tailEnd len="med" w="med" type="triangle"/>
          </a:ln>
        </p:spPr>
      </p:cxnSp>
      <p:sp>
        <p:nvSpPr>
          <p:cNvPr id="729" name="Google Shape;729;p94"/>
          <p:cNvSpPr/>
          <p:nvPr/>
        </p:nvSpPr>
        <p:spPr>
          <a:xfrm>
            <a:off x="5703400" y="3169000"/>
            <a:ext cx="3134700" cy="1139100"/>
          </a:xfrm>
          <a:prstGeom prst="roundRect">
            <a:avLst>
              <a:gd fmla="val 16667" name="adj"/>
            </a:avLst>
          </a:prstGeom>
          <a:solidFill>
            <a:srgbClr val="FFFFFF"/>
          </a:solidFill>
          <a:ln cap="flat" cmpd="sng" w="38100">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5722"/>
              </a:buClr>
              <a:buSzPts val="1400"/>
              <a:buFont typeface="Arial"/>
              <a:buNone/>
            </a:pPr>
            <a:r>
              <a:t/>
            </a:r>
            <a:endParaRPr b="1" i="0" sz="1400" u="none" cap="none" strike="noStrike">
              <a:solidFill>
                <a:srgbClr val="FF5722"/>
              </a:solidFill>
              <a:latin typeface="Arial"/>
              <a:ea typeface="Arial"/>
              <a:cs typeface="Arial"/>
              <a:sym typeface="Arial"/>
            </a:endParaRPr>
          </a:p>
        </p:txBody>
      </p:sp>
      <p:sp>
        <p:nvSpPr>
          <p:cNvPr id="730" name="Google Shape;730;p94"/>
          <p:cNvSpPr txBox="1"/>
          <p:nvPr/>
        </p:nvSpPr>
        <p:spPr>
          <a:xfrm>
            <a:off x="5765683" y="3443617"/>
            <a:ext cx="3009900" cy="746700"/>
          </a:xfrm>
          <a:prstGeom prst="rect">
            <a:avLst/>
          </a:prstGeom>
          <a:noFill/>
          <a:ln>
            <a:noFill/>
          </a:ln>
        </p:spPr>
        <p:txBody>
          <a:bodyPr anchorCtr="0" anchor="ctr" bIns="91400" lIns="91400" spcFirstLastPara="1" rIns="91400" wrap="square" tIns="91400">
            <a:noAutofit/>
          </a:bodyPr>
          <a:lstStyle/>
          <a:p>
            <a:pPr indent="0" lvl="0" marL="0" rtl="0" algn="ctr">
              <a:spcBef>
                <a:spcPts val="0"/>
              </a:spcBef>
              <a:spcAft>
                <a:spcPts val="0"/>
              </a:spcAft>
              <a:buClr>
                <a:schemeClr val="dk1"/>
              </a:buClr>
              <a:buSzPts val="1100"/>
              <a:buFont typeface="Arial"/>
              <a:buNone/>
            </a:pPr>
            <a:r>
              <a:rPr b="1" lang="es" sz="1600">
                <a:solidFill>
                  <a:srgbClr val="FF5722"/>
                </a:solidFill>
                <a:latin typeface="Arial Narrow"/>
                <a:ea typeface="Arial Narrow"/>
                <a:cs typeface="Arial Narrow"/>
                <a:sym typeface="Arial Narrow"/>
              </a:rPr>
              <a:t>De los bloques disponibles para Sonido elegimos “Reproducir” y encastrarlo en el bloque del BotonReproducir</a:t>
            </a:r>
            <a:endParaRPr sz="1600">
              <a:solidFill>
                <a:schemeClr val="dk1"/>
              </a:solidFill>
              <a:latin typeface="Arial Narrow"/>
              <a:ea typeface="Arial Narrow"/>
              <a:cs typeface="Arial Narrow"/>
              <a:sym typeface="Arial Narrow"/>
            </a:endParaRPr>
          </a:p>
          <a:p>
            <a:pPr indent="0" lvl="0" marL="0" marR="0" rtl="0" algn="ctr">
              <a:lnSpc>
                <a:spcPct val="100000"/>
              </a:lnSpc>
              <a:spcBef>
                <a:spcPts val="0"/>
              </a:spcBef>
              <a:spcAft>
                <a:spcPts val="0"/>
              </a:spcAft>
              <a:buClr>
                <a:srgbClr val="FF5722"/>
              </a:buClr>
              <a:buSzPts val="1400"/>
              <a:buFont typeface="Arial"/>
              <a:buNone/>
            </a:pPr>
            <a:r>
              <a:t/>
            </a:r>
            <a:endParaRPr b="1" sz="1600">
              <a:solidFill>
                <a:srgbClr val="FF5722"/>
              </a:solidFill>
              <a:latin typeface="Arial Narrow"/>
              <a:ea typeface="Arial Narrow"/>
              <a:cs typeface="Arial Narrow"/>
              <a:sym typeface="Arial Narrow"/>
            </a:endParaRPr>
          </a:p>
        </p:txBody>
      </p:sp>
      <p:sp>
        <p:nvSpPr>
          <p:cNvPr id="731" name="Google Shape;731;p94"/>
          <p:cNvSpPr txBox="1"/>
          <p:nvPr>
            <p:ph type="title"/>
          </p:nvPr>
        </p:nvSpPr>
        <p:spPr>
          <a:xfrm>
            <a:off x="1187624" y="-22622"/>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lang="es"/>
              <a:t>¿Cómo a</a:t>
            </a:r>
            <a:r>
              <a:rPr b="1" i="0" lang="es" sz="3200" u="none" cap="none" strike="noStrike">
                <a:solidFill>
                  <a:srgbClr val="002060"/>
                </a:solidFill>
                <a:latin typeface="Calibri"/>
                <a:ea typeface="Calibri"/>
                <a:cs typeface="Calibri"/>
                <a:sym typeface="Calibri"/>
              </a:rPr>
              <a:t>grega</a:t>
            </a:r>
            <a:r>
              <a:rPr lang="es"/>
              <a:t>mos</a:t>
            </a:r>
            <a:r>
              <a:rPr b="1" i="0" lang="es" sz="3200" u="none" cap="none" strike="noStrike">
                <a:solidFill>
                  <a:srgbClr val="002060"/>
                </a:solidFill>
                <a:latin typeface="Calibri"/>
                <a:ea typeface="Calibri"/>
                <a:cs typeface="Calibri"/>
                <a:sym typeface="Calibri"/>
              </a:rPr>
              <a:t> sonido?</a:t>
            </a:r>
            <a:endParaRPr/>
          </a:p>
        </p:txBody>
      </p:sp>
      <p:sp>
        <p:nvSpPr>
          <p:cNvPr id="732" name="Google Shape;732;p94"/>
          <p:cNvSpPr/>
          <p:nvPr/>
        </p:nvSpPr>
        <p:spPr>
          <a:xfrm>
            <a:off x="1407775" y="3289741"/>
            <a:ext cx="809400" cy="2712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5"/>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Desafío </a:t>
            </a:r>
            <a:r>
              <a:rPr lang="es"/>
              <a:t>3</a:t>
            </a:r>
            <a:endParaRPr/>
          </a:p>
        </p:txBody>
      </p:sp>
      <p:sp>
        <p:nvSpPr>
          <p:cNvPr id="738" name="Google Shape;738;p95"/>
          <p:cNvSpPr txBox="1"/>
          <p:nvPr>
            <p:ph idx="1" type="body"/>
          </p:nvPr>
        </p:nvSpPr>
        <p:spPr>
          <a:xfrm>
            <a:off x="3328525" y="1194075"/>
            <a:ext cx="5790000" cy="2841000"/>
          </a:xfrm>
          <a:prstGeom prst="rect">
            <a:avLst/>
          </a:prstGeom>
          <a:noFill/>
          <a:ln>
            <a:noFill/>
          </a:ln>
        </p:spPr>
        <p:txBody>
          <a:bodyPr anchorCtr="0" anchor="t" bIns="91400" lIns="91400" spcFirstLastPara="1" rIns="91400" wrap="square" tIns="91400">
            <a:normAutofit/>
          </a:bodyPr>
          <a:lstStyle/>
          <a:p>
            <a:pPr indent="0" lvl="0" marL="139700" marR="0" rtl="0" algn="l">
              <a:lnSpc>
                <a:spcPct val="100000"/>
              </a:lnSpc>
              <a:spcBef>
                <a:spcPts val="0"/>
              </a:spcBef>
              <a:spcAft>
                <a:spcPts val="0"/>
              </a:spcAft>
              <a:buClr>
                <a:srgbClr val="000000"/>
              </a:buClr>
              <a:buSzPts val="3200"/>
              <a:buFont typeface="Arial"/>
              <a:buNone/>
            </a:pPr>
            <a:r>
              <a:rPr b="1" lang="es"/>
              <a:t>Mostrar los botones ‘Reproducir’ y ‘Reiniciar’ alineados </a:t>
            </a:r>
            <a:r>
              <a:rPr b="1" lang="es"/>
              <a:t>(uno al lado del otro)</a:t>
            </a:r>
            <a:r>
              <a:rPr b="1" i="0" lang="es" sz="3200" u="none" cap="none" strike="noStrike">
                <a:solidFill>
                  <a:srgbClr val="000000"/>
                </a:solidFill>
                <a:latin typeface="Calibri"/>
                <a:ea typeface="Calibri"/>
                <a:cs typeface="Calibri"/>
                <a:sym typeface="Calibri"/>
              </a:rPr>
              <a:t>.</a:t>
            </a:r>
            <a:endParaRPr b="1">
              <a:solidFill>
                <a:srgbClr val="000000"/>
              </a:solidFill>
            </a:endParaRPr>
          </a:p>
          <a:p>
            <a:pPr indent="0" lvl="0" marL="139700" marR="0" rtl="0" algn="l">
              <a:lnSpc>
                <a:spcPct val="100000"/>
              </a:lnSpc>
              <a:spcBef>
                <a:spcPts val="0"/>
              </a:spcBef>
              <a:spcAft>
                <a:spcPts val="0"/>
              </a:spcAft>
              <a:buClr>
                <a:srgbClr val="000000"/>
              </a:buClr>
              <a:buSzPts val="3200"/>
              <a:buFont typeface="Arial"/>
              <a:buNone/>
            </a:pPr>
            <a:r>
              <a:t/>
            </a:r>
            <a:endParaRPr b="1">
              <a:solidFill>
                <a:srgbClr val="000000"/>
              </a:solidFill>
            </a:endParaRPr>
          </a:p>
          <a:p>
            <a:pPr indent="0" lvl="0" marL="139700" marR="0" rtl="0" algn="l">
              <a:lnSpc>
                <a:spcPct val="100000"/>
              </a:lnSpc>
              <a:spcBef>
                <a:spcPts val="0"/>
              </a:spcBef>
              <a:spcAft>
                <a:spcPts val="0"/>
              </a:spcAft>
              <a:buClr>
                <a:srgbClr val="000000"/>
              </a:buClr>
              <a:buSzPts val="3200"/>
              <a:buFont typeface="Arial"/>
              <a:buNone/>
            </a:pPr>
            <a:r>
              <a:rPr b="1" lang="es">
                <a:solidFill>
                  <a:srgbClr val="000000"/>
                </a:solidFill>
              </a:rPr>
              <a:t>Pista: ver seccion “Disposicion”.</a:t>
            </a:r>
            <a:endParaRPr b="1">
              <a:solidFill>
                <a:srgbClr val="000000"/>
              </a:solidFill>
            </a:endParaRPr>
          </a:p>
        </p:txBody>
      </p:sp>
      <p:pic>
        <p:nvPicPr>
          <p:cNvPr id="739" name="Google Shape;739;p95"/>
          <p:cNvPicPr preferRelativeResize="0"/>
          <p:nvPr/>
        </p:nvPicPr>
        <p:blipFill>
          <a:blip r:embed="rId3">
            <a:alphaModFix/>
          </a:blip>
          <a:stretch>
            <a:fillRect/>
          </a:stretch>
        </p:blipFill>
        <p:spPr>
          <a:xfrm>
            <a:off x="1094700" y="1063238"/>
            <a:ext cx="2233837" cy="3656456"/>
          </a:xfrm>
          <a:prstGeom prst="rect">
            <a:avLst/>
          </a:prstGeom>
          <a:noFill/>
          <a:ln>
            <a:noFill/>
          </a:ln>
        </p:spPr>
      </p:pic>
      <p:sp>
        <p:nvSpPr>
          <p:cNvPr id="740" name="Google Shape;740;p95"/>
          <p:cNvSpPr/>
          <p:nvPr/>
        </p:nvSpPr>
        <p:spPr>
          <a:xfrm>
            <a:off x="913063" y="3840375"/>
            <a:ext cx="2597100" cy="3348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3"/>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1: El alien toca el botón</a:t>
            </a:r>
            <a:endParaRPr/>
          </a:p>
        </p:txBody>
      </p:sp>
      <p:pic>
        <p:nvPicPr>
          <p:cNvPr id="153" name="Google Shape;153;p33"/>
          <p:cNvPicPr preferRelativeResize="0"/>
          <p:nvPr/>
        </p:nvPicPr>
        <p:blipFill>
          <a:blip r:embed="rId3">
            <a:alphaModFix/>
          </a:blip>
          <a:stretch>
            <a:fillRect/>
          </a:stretch>
        </p:blipFill>
        <p:spPr>
          <a:xfrm>
            <a:off x="5957214" y="1650827"/>
            <a:ext cx="2304600" cy="2153125"/>
          </a:xfrm>
          <a:prstGeom prst="rect">
            <a:avLst/>
          </a:prstGeom>
          <a:noFill/>
          <a:ln>
            <a:noFill/>
          </a:ln>
        </p:spPr>
      </p:pic>
      <p:pic>
        <p:nvPicPr>
          <p:cNvPr id="154" name="Google Shape;154;p33"/>
          <p:cNvPicPr preferRelativeResize="0"/>
          <p:nvPr/>
        </p:nvPicPr>
        <p:blipFill>
          <a:blip r:embed="rId4">
            <a:alphaModFix/>
          </a:blip>
          <a:stretch>
            <a:fillRect/>
          </a:stretch>
        </p:blipFill>
        <p:spPr>
          <a:xfrm>
            <a:off x="1937675" y="1917775"/>
            <a:ext cx="2076450" cy="16192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6"/>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b="1" i="0" lang="es" sz="3200" u="none" cap="none" strike="noStrike">
                <a:solidFill>
                  <a:srgbClr val="002060"/>
                </a:solidFill>
                <a:latin typeface="Calibri"/>
                <a:ea typeface="Calibri"/>
                <a:cs typeface="Calibri"/>
                <a:sym typeface="Calibri"/>
              </a:rPr>
              <a:t>Desafío </a:t>
            </a:r>
            <a:r>
              <a:rPr lang="es"/>
              <a:t>4</a:t>
            </a:r>
            <a:endParaRPr/>
          </a:p>
        </p:txBody>
      </p:sp>
      <p:sp>
        <p:nvSpPr>
          <p:cNvPr id="746" name="Google Shape;746;p96"/>
          <p:cNvSpPr txBox="1"/>
          <p:nvPr>
            <p:ph idx="1" type="body"/>
          </p:nvPr>
        </p:nvSpPr>
        <p:spPr>
          <a:xfrm>
            <a:off x="1187624" y="1063375"/>
            <a:ext cx="7499100" cy="3394500"/>
          </a:xfrm>
          <a:prstGeom prst="rect">
            <a:avLst/>
          </a:prstGeom>
          <a:noFill/>
          <a:ln>
            <a:noFill/>
          </a:ln>
        </p:spPr>
        <p:txBody>
          <a:bodyPr anchorCtr="0" anchor="t" bIns="91400" lIns="91400" spcFirstLastPara="1" rIns="91400" wrap="square" tIns="91400">
            <a:normAutofit/>
          </a:bodyPr>
          <a:lstStyle/>
          <a:p>
            <a:pPr indent="63500" lvl="0" marL="139700" marR="0" rtl="0" algn="l">
              <a:lnSpc>
                <a:spcPct val="100000"/>
              </a:lnSpc>
              <a:spcBef>
                <a:spcPts val="0"/>
              </a:spcBef>
              <a:spcAft>
                <a:spcPts val="0"/>
              </a:spcAft>
              <a:buClr>
                <a:srgbClr val="000000"/>
              </a:buClr>
              <a:buSzPts val="3200"/>
              <a:buFont typeface="Arial"/>
              <a:buNone/>
            </a:pPr>
            <a:r>
              <a:rPr b="1" i="0" lang="es" sz="3200" u="none" cap="none" strike="noStrike">
                <a:solidFill>
                  <a:srgbClr val="000000"/>
                </a:solidFill>
                <a:latin typeface="Calibri"/>
                <a:ea typeface="Calibri"/>
                <a:cs typeface="Calibri"/>
                <a:sym typeface="Calibri"/>
              </a:rPr>
              <a:t>Ahora usando el </a:t>
            </a:r>
            <a:r>
              <a:rPr b="1" i="0" lang="es" sz="3200" u="none" cap="none" strike="noStrike">
                <a:solidFill>
                  <a:srgbClr val="FF0000"/>
                </a:solidFill>
                <a:latin typeface="Calibri"/>
                <a:ea typeface="Calibri"/>
                <a:cs typeface="Calibri"/>
                <a:sym typeface="Calibri"/>
              </a:rPr>
              <a:t>sensor</a:t>
            </a:r>
            <a:r>
              <a:rPr b="1" i="0" lang="es" sz="3200" u="none" cap="none" strike="noStrike">
                <a:solidFill>
                  <a:srgbClr val="000000"/>
                </a:solidFill>
                <a:latin typeface="Calibri"/>
                <a:ea typeface="Calibri"/>
                <a:cs typeface="Calibri"/>
                <a:sym typeface="Calibri"/>
              </a:rPr>
              <a:t> Acelerómetro cambiar la imagen de </a:t>
            </a:r>
            <a:r>
              <a:rPr b="1" lang="es"/>
              <a:t>la carta </a:t>
            </a:r>
            <a:r>
              <a:rPr b="1" i="0" lang="es" sz="3200" u="none" cap="none" strike="noStrike">
                <a:solidFill>
                  <a:srgbClr val="000000"/>
                </a:solidFill>
                <a:latin typeface="Calibri"/>
                <a:ea typeface="Calibri"/>
                <a:cs typeface="Calibri"/>
                <a:sym typeface="Calibri"/>
              </a:rPr>
              <a:t>al</a:t>
            </a:r>
            <a:r>
              <a:rPr b="1" lang="es"/>
              <a:t> animal</a:t>
            </a:r>
            <a:r>
              <a:rPr b="1" i="0" lang="es" sz="3200" u="none" cap="none" strike="noStrike">
                <a:solidFill>
                  <a:srgbClr val="000000"/>
                </a:solidFill>
                <a:latin typeface="Calibri"/>
                <a:ea typeface="Calibri"/>
                <a:cs typeface="Calibri"/>
                <a:sym typeface="Calibri"/>
              </a:rPr>
              <a:t> cuando se agita el celular.</a:t>
            </a:r>
            <a:endParaRPr/>
          </a:p>
        </p:txBody>
      </p:sp>
      <p:pic>
        <p:nvPicPr>
          <p:cNvPr descr="Google Shape;375;p43" id="747" name="Google Shape;747;p96"/>
          <p:cNvPicPr preferRelativeResize="0"/>
          <p:nvPr/>
        </p:nvPicPr>
        <p:blipFill rotWithShape="1">
          <a:blip r:embed="rId3">
            <a:alphaModFix/>
          </a:blip>
          <a:srcRect b="0" l="0" r="0" t="0"/>
          <a:stretch/>
        </p:blipFill>
        <p:spPr>
          <a:xfrm>
            <a:off x="3919987" y="2940050"/>
            <a:ext cx="2034375" cy="16633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7"/>
          <p:cNvSpPr txBox="1"/>
          <p:nvPr>
            <p:ph type="title"/>
          </p:nvPr>
        </p:nvSpPr>
        <p:spPr>
          <a:xfrm>
            <a:off x="1187624" y="205978"/>
            <a:ext cx="7499100" cy="857400"/>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002060"/>
              </a:buClr>
              <a:buSzPts val="3200"/>
              <a:buFont typeface="Calibri"/>
              <a:buNone/>
            </a:pPr>
            <a:r>
              <a:rPr lang="es"/>
              <a:t>¿Cómo instalamos la app en el celular?</a:t>
            </a:r>
            <a:endParaRPr/>
          </a:p>
        </p:txBody>
      </p:sp>
      <p:sp>
        <p:nvSpPr>
          <p:cNvPr id="753" name="Google Shape;753;p97"/>
          <p:cNvSpPr txBox="1"/>
          <p:nvPr>
            <p:ph idx="1" type="body"/>
          </p:nvPr>
        </p:nvSpPr>
        <p:spPr>
          <a:xfrm>
            <a:off x="1187625" y="1063375"/>
            <a:ext cx="7499100" cy="6990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000000"/>
              </a:buClr>
              <a:buSzPts val="3200"/>
              <a:buFont typeface="Arial"/>
              <a:buNone/>
            </a:pPr>
            <a:r>
              <a:rPr lang="es" sz="1800"/>
              <a:t>Al </a:t>
            </a:r>
            <a:r>
              <a:rPr lang="es" sz="1800"/>
              <a:t>intentar instalar apps de origen desconocido, e</a:t>
            </a:r>
            <a:r>
              <a:rPr lang="es" sz="1800"/>
              <a:t>l dispositivo nos alertará de los riesgos de seguridad. </a:t>
            </a:r>
            <a:endParaRPr sz="1800"/>
          </a:p>
        </p:txBody>
      </p:sp>
      <p:pic>
        <p:nvPicPr>
          <p:cNvPr id="754" name="Google Shape;754;p97"/>
          <p:cNvPicPr preferRelativeResize="0"/>
          <p:nvPr/>
        </p:nvPicPr>
        <p:blipFill>
          <a:blip r:embed="rId3">
            <a:alphaModFix/>
          </a:blip>
          <a:stretch>
            <a:fillRect/>
          </a:stretch>
        </p:blipFill>
        <p:spPr>
          <a:xfrm>
            <a:off x="1010350" y="2023450"/>
            <a:ext cx="5412450" cy="1425825"/>
          </a:xfrm>
          <a:prstGeom prst="rect">
            <a:avLst/>
          </a:prstGeom>
          <a:noFill/>
          <a:ln>
            <a:noFill/>
          </a:ln>
        </p:spPr>
      </p:pic>
      <p:pic>
        <p:nvPicPr>
          <p:cNvPr id="755" name="Google Shape;755;p97"/>
          <p:cNvPicPr preferRelativeResize="0"/>
          <p:nvPr/>
        </p:nvPicPr>
        <p:blipFill>
          <a:blip r:embed="rId4">
            <a:alphaModFix/>
          </a:blip>
          <a:stretch>
            <a:fillRect/>
          </a:stretch>
        </p:blipFill>
        <p:spPr>
          <a:xfrm>
            <a:off x="5870325" y="2571750"/>
            <a:ext cx="3086950" cy="2297600"/>
          </a:xfrm>
          <a:prstGeom prst="rect">
            <a:avLst/>
          </a:prstGeom>
          <a:noFill/>
          <a:ln>
            <a:noFill/>
          </a:ln>
        </p:spPr>
      </p:pic>
      <p:sp>
        <p:nvSpPr>
          <p:cNvPr id="756" name="Google Shape;756;p97"/>
          <p:cNvSpPr/>
          <p:nvPr/>
        </p:nvSpPr>
        <p:spPr>
          <a:xfrm>
            <a:off x="3891325" y="2467325"/>
            <a:ext cx="1891500" cy="2718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97"/>
          <p:cNvSpPr/>
          <p:nvPr/>
        </p:nvSpPr>
        <p:spPr>
          <a:xfrm>
            <a:off x="6080250" y="2860000"/>
            <a:ext cx="2470500" cy="1082400"/>
          </a:xfrm>
          <a:prstGeom prst="ellipse">
            <a:avLst/>
          </a:prstGeom>
          <a:noFill/>
          <a:ln cap="flat" cmpd="sng" w="28575">
            <a:solidFill>
              <a:srgbClr val="FF572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97"/>
          <p:cNvSpPr txBox="1"/>
          <p:nvPr/>
        </p:nvSpPr>
        <p:spPr>
          <a:xfrm>
            <a:off x="3133100" y="3444075"/>
            <a:ext cx="233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Dos formas de descargar el apk e instalarlo en nuestro celular</a:t>
            </a:r>
            <a:endParaRPr b="1"/>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8"/>
          <p:cNvSpPr txBox="1"/>
          <p:nvPr>
            <p:ph type="title"/>
          </p:nvPr>
        </p:nvSpPr>
        <p:spPr>
          <a:xfrm>
            <a:off x="1141799" y="2267953"/>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¡Muchas Gracias!</a:t>
            </a:r>
            <a:endParaRPr/>
          </a:p>
        </p:txBody>
      </p:sp>
      <p:pic>
        <p:nvPicPr>
          <p:cNvPr id="764" name="Google Shape;764;p98"/>
          <p:cNvPicPr preferRelativeResize="0"/>
          <p:nvPr/>
        </p:nvPicPr>
        <p:blipFill>
          <a:blip r:embed="rId3">
            <a:alphaModFix/>
          </a:blip>
          <a:stretch>
            <a:fillRect/>
          </a:stretch>
        </p:blipFill>
        <p:spPr>
          <a:xfrm>
            <a:off x="2656550" y="633628"/>
            <a:ext cx="4469599" cy="17133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4"/>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2: Problemas para comer</a:t>
            </a:r>
            <a:endParaRPr/>
          </a:p>
        </p:txBody>
      </p:sp>
      <p:pic>
        <p:nvPicPr>
          <p:cNvPr id="160" name="Google Shape;160;p34"/>
          <p:cNvPicPr preferRelativeResize="0"/>
          <p:nvPr/>
        </p:nvPicPr>
        <p:blipFill>
          <a:blip r:embed="rId3">
            <a:alphaModFix/>
          </a:blip>
          <a:stretch>
            <a:fillRect/>
          </a:stretch>
        </p:blipFill>
        <p:spPr>
          <a:xfrm>
            <a:off x="5814062" y="1640725"/>
            <a:ext cx="2241375" cy="2264400"/>
          </a:xfrm>
          <a:prstGeom prst="rect">
            <a:avLst/>
          </a:prstGeom>
          <a:noFill/>
          <a:ln>
            <a:noFill/>
          </a:ln>
        </p:spPr>
      </p:pic>
      <p:pic>
        <p:nvPicPr>
          <p:cNvPr id="161" name="Google Shape;161;p34"/>
          <p:cNvPicPr preferRelativeResize="0"/>
          <p:nvPr/>
        </p:nvPicPr>
        <p:blipFill>
          <a:blip r:embed="rId4">
            <a:alphaModFix/>
          </a:blip>
          <a:stretch>
            <a:fillRect/>
          </a:stretch>
        </p:blipFill>
        <p:spPr>
          <a:xfrm>
            <a:off x="1628850" y="1620403"/>
            <a:ext cx="2390775" cy="2305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5"/>
          <p:cNvSpPr txBox="1"/>
          <p:nvPr>
            <p:ph type="title"/>
          </p:nvPr>
        </p:nvSpPr>
        <p:spPr>
          <a:xfrm>
            <a:off x="1187624" y="205978"/>
            <a:ext cx="7499100" cy="85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Desafío 3: El gato en la calle</a:t>
            </a:r>
            <a:endParaRPr/>
          </a:p>
        </p:txBody>
      </p:sp>
      <p:sp>
        <p:nvSpPr>
          <p:cNvPr id="167" name="Google Shape;167;p35"/>
          <p:cNvSpPr txBox="1"/>
          <p:nvPr/>
        </p:nvSpPr>
        <p:spPr>
          <a:xfrm>
            <a:off x="2265975" y="927538"/>
            <a:ext cx="5342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2400">
                <a:solidFill>
                  <a:schemeClr val="dk1"/>
                </a:solidFill>
                <a:latin typeface="Calibri"/>
                <a:ea typeface="Calibri"/>
                <a:cs typeface="Calibri"/>
                <a:sym typeface="Calibri"/>
              </a:rPr>
              <a:t>Accede al Desafío 3 haciendo click </a:t>
            </a:r>
            <a:r>
              <a:rPr lang="es" sz="2400" u="sng">
                <a:solidFill>
                  <a:schemeClr val="hlink"/>
                </a:solidFill>
                <a:latin typeface="Calibri"/>
                <a:ea typeface="Calibri"/>
                <a:cs typeface="Calibri"/>
                <a:sym typeface="Calibri"/>
                <a:hlinkClick r:id="rId3"/>
              </a:rPr>
              <a:t>aquí</a:t>
            </a:r>
            <a:r>
              <a:rPr lang="es" sz="2400">
                <a:solidFill>
                  <a:schemeClr val="dk1"/>
                </a:solidFill>
                <a:latin typeface="Calibri"/>
                <a:ea typeface="Calibri"/>
                <a:cs typeface="Calibri"/>
                <a:sym typeface="Calibri"/>
              </a:rPr>
              <a:t>.</a:t>
            </a:r>
            <a:endParaRPr sz="900">
              <a:solidFill>
                <a:srgbClr val="36525D"/>
              </a:solidFill>
              <a:highlight>
                <a:schemeClr val="lt1"/>
              </a:highlight>
              <a:latin typeface="Consolas"/>
              <a:ea typeface="Consolas"/>
              <a:cs typeface="Consolas"/>
              <a:sym typeface="Consolas"/>
            </a:endParaRPr>
          </a:p>
        </p:txBody>
      </p:sp>
      <p:pic>
        <p:nvPicPr>
          <p:cNvPr id="168" name="Google Shape;168;p35"/>
          <p:cNvPicPr preferRelativeResize="0"/>
          <p:nvPr/>
        </p:nvPicPr>
        <p:blipFill>
          <a:blip r:embed="rId4">
            <a:alphaModFix/>
          </a:blip>
          <a:stretch>
            <a:fillRect/>
          </a:stretch>
        </p:blipFill>
        <p:spPr>
          <a:xfrm>
            <a:off x="1541500" y="1615763"/>
            <a:ext cx="6791325" cy="676275"/>
          </a:xfrm>
          <a:prstGeom prst="rect">
            <a:avLst/>
          </a:prstGeom>
          <a:noFill/>
          <a:ln>
            <a:noFill/>
          </a:ln>
        </p:spPr>
      </p:pic>
      <p:pic>
        <p:nvPicPr>
          <p:cNvPr id="169" name="Google Shape;169;p35"/>
          <p:cNvPicPr preferRelativeResize="0"/>
          <p:nvPr/>
        </p:nvPicPr>
        <p:blipFill>
          <a:blip r:embed="rId5">
            <a:alphaModFix/>
          </a:blip>
          <a:stretch>
            <a:fillRect/>
          </a:stretch>
        </p:blipFill>
        <p:spPr>
          <a:xfrm>
            <a:off x="3925088" y="2571754"/>
            <a:ext cx="2024150" cy="183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